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sldIdLst>
    <p:sldId id="442" r:id="rId2"/>
    <p:sldId id="434" r:id="rId3"/>
    <p:sldId id="441" r:id="rId4"/>
    <p:sldId id="412" r:id="rId5"/>
    <p:sldId id="435" r:id="rId6"/>
    <p:sldId id="419" r:id="rId7"/>
    <p:sldId id="415" r:id="rId8"/>
    <p:sldId id="417" r:id="rId9"/>
    <p:sldId id="416" r:id="rId10"/>
    <p:sldId id="438" r:id="rId11"/>
    <p:sldId id="431" r:id="rId12"/>
    <p:sldId id="432" r:id="rId13"/>
    <p:sldId id="433" r:id="rId14"/>
    <p:sldId id="440" r:id="rId15"/>
    <p:sldId id="309" r:id="rId16"/>
    <p:sldId id="406" r:id="rId17"/>
    <p:sldId id="407" r:id="rId18"/>
    <p:sldId id="310" r:id="rId19"/>
    <p:sldId id="276" r:id="rId20"/>
    <p:sldId id="308" r:id="rId21"/>
    <p:sldId id="413" r:id="rId22"/>
    <p:sldId id="437" r:id="rId23"/>
    <p:sldId id="356" r:id="rId24"/>
    <p:sldId id="423" r:id="rId25"/>
    <p:sldId id="389" r:id="rId26"/>
    <p:sldId id="386" r:id="rId27"/>
    <p:sldId id="388" r:id="rId28"/>
    <p:sldId id="335" r:id="rId29"/>
    <p:sldId id="408" r:id="rId30"/>
    <p:sldId id="422" r:id="rId31"/>
    <p:sldId id="259" r:id="rId32"/>
    <p:sldId id="411" r:id="rId33"/>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a:srgbClr val="F09415"/>
    <a:srgbClr val="4A5BD6"/>
    <a:srgbClr val="2B3DBF"/>
    <a:srgbClr val="8696DA"/>
    <a:srgbClr val="FFC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184CD7-E8D4-439B-965C-72139513F258}" v="72" dt="2022-11-15T18:18:36.65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72" autoAdjust="0"/>
    <p:restoredTop sz="97316" autoAdjust="0"/>
  </p:normalViewPr>
  <p:slideViewPr>
    <p:cSldViewPr snapToGrid="0">
      <p:cViewPr varScale="1">
        <p:scale>
          <a:sx n="110" d="100"/>
          <a:sy n="110" d="100"/>
        </p:scale>
        <p:origin x="660" y="7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0305AC-F8E9-428C-BE05-069E4D8A2214}"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728A240B-437C-488A-9E14-E1D2621C5AA6}">
      <dgm:prSet/>
      <dgm:spPr>
        <a:solidFill>
          <a:schemeClr val="bg2">
            <a:lumMod val="20000"/>
            <a:lumOff val="80000"/>
          </a:schemeClr>
        </a:solidFill>
        <a:ln>
          <a:solidFill>
            <a:schemeClr val="bg1"/>
          </a:solidFill>
        </a:ln>
      </dgm:spPr>
      <dgm:t>
        <a:bodyPr/>
        <a:lstStyle/>
        <a:p>
          <a:r>
            <a:rPr lang="en-US" dirty="0">
              <a:solidFill>
                <a:schemeClr val="bg1"/>
              </a:solidFill>
            </a:rPr>
            <a:t>Logistics Connectivity</a:t>
          </a:r>
        </a:p>
      </dgm:t>
    </dgm:pt>
    <dgm:pt modelId="{A51FE63B-0F22-4F6D-9606-43F25C7441F2}" type="parTrans" cxnId="{8327ECEF-30A1-463F-AB93-F194A33C6907}">
      <dgm:prSet/>
      <dgm:spPr/>
      <dgm:t>
        <a:bodyPr/>
        <a:lstStyle/>
        <a:p>
          <a:endParaRPr lang="en-US"/>
        </a:p>
      </dgm:t>
    </dgm:pt>
    <dgm:pt modelId="{AB0268B8-DF77-44EB-B9A7-7C38ED707800}" type="sibTrans" cxnId="{8327ECEF-30A1-463F-AB93-F194A33C6907}">
      <dgm:prSet/>
      <dgm:spPr/>
      <dgm:t>
        <a:bodyPr/>
        <a:lstStyle/>
        <a:p>
          <a:endParaRPr lang="en-US"/>
        </a:p>
      </dgm:t>
    </dgm:pt>
    <dgm:pt modelId="{FD9C5678-2169-418F-A639-CFEBD10EED0F}">
      <dgm:prSet/>
      <dgm:spPr>
        <a:solidFill>
          <a:schemeClr val="bg2">
            <a:lumMod val="20000"/>
            <a:lumOff val="80000"/>
          </a:schemeClr>
        </a:solidFill>
        <a:ln>
          <a:solidFill>
            <a:schemeClr val="bg1"/>
          </a:solidFill>
        </a:ln>
      </dgm:spPr>
      <dgm:t>
        <a:bodyPr/>
        <a:lstStyle/>
        <a:p>
          <a:r>
            <a:rPr lang="en-US" dirty="0">
              <a:solidFill>
                <a:schemeClr val="bg1"/>
              </a:solidFill>
            </a:rPr>
            <a:t>Clean Energy Platform</a:t>
          </a:r>
        </a:p>
      </dgm:t>
    </dgm:pt>
    <dgm:pt modelId="{40B822BD-B8C8-4EA5-99F2-241394DA7B8A}" type="parTrans" cxnId="{AEB16343-C4B4-4D67-8F1B-B6ED0AA04F65}">
      <dgm:prSet/>
      <dgm:spPr/>
      <dgm:t>
        <a:bodyPr/>
        <a:lstStyle/>
        <a:p>
          <a:endParaRPr lang="en-US"/>
        </a:p>
      </dgm:t>
    </dgm:pt>
    <dgm:pt modelId="{823D29BE-14D9-49DA-B9E2-050F26702EBB}" type="sibTrans" cxnId="{AEB16343-C4B4-4D67-8F1B-B6ED0AA04F65}">
      <dgm:prSet/>
      <dgm:spPr/>
      <dgm:t>
        <a:bodyPr/>
        <a:lstStyle/>
        <a:p>
          <a:endParaRPr lang="en-US"/>
        </a:p>
      </dgm:t>
    </dgm:pt>
    <dgm:pt modelId="{81C1A387-169A-479D-8500-C01E0A7DE9F6}">
      <dgm:prSet/>
      <dgm:spPr>
        <a:solidFill>
          <a:schemeClr val="bg2">
            <a:lumMod val="20000"/>
            <a:lumOff val="80000"/>
          </a:schemeClr>
        </a:solidFill>
        <a:ln>
          <a:solidFill>
            <a:schemeClr val="bg1"/>
          </a:solidFill>
        </a:ln>
      </dgm:spPr>
      <dgm:t>
        <a:bodyPr/>
        <a:lstStyle/>
        <a:p>
          <a:r>
            <a:rPr lang="en-US">
              <a:solidFill>
                <a:schemeClr val="bg1"/>
              </a:solidFill>
            </a:rPr>
            <a:t>Modern Industrial Development</a:t>
          </a:r>
        </a:p>
      </dgm:t>
    </dgm:pt>
    <dgm:pt modelId="{259F30F2-0382-4D05-9C00-3BC1608221C6}" type="parTrans" cxnId="{A2123B8C-2125-4FB1-92A0-30A03F58FE2F}">
      <dgm:prSet/>
      <dgm:spPr/>
      <dgm:t>
        <a:bodyPr/>
        <a:lstStyle/>
        <a:p>
          <a:endParaRPr lang="en-US"/>
        </a:p>
      </dgm:t>
    </dgm:pt>
    <dgm:pt modelId="{66BD2E36-0275-482A-86CA-4162B4A9EC68}" type="sibTrans" cxnId="{A2123B8C-2125-4FB1-92A0-30A03F58FE2F}">
      <dgm:prSet/>
      <dgm:spPr/>
      <dgm:t>
        <a:bodyPr/>
        <a:lstStyle/>
        <a:p>
          <a:endParaRPr lang="en-US"/>
        </a:p>
      </dgm:t>
    </dgm:pt>
    <dgm:pt modelId="{B29133C7-3782-4AC5-99FC-8269D7F37078}">
      <dgm:prSet/>
      <dgm:spPr>
        <a:solidFill>
          <a:schemeClr val="bg2">
            <a:lumMod val="20000"/>
            <a:lumOff val="80000"/>
          </a:schemeClr>
        </a:solidFill>
        <a:ln>
          <a:solidFill>
            <a:schemeClr val="bg1"/>
          </a:solidFill>
        </a:ln>
      </dgm:spPr>
      <dgm:t>
        <a:bodyPr/>
        <a:lstStyle/>
        <a:p>
          <a:r>
            <a:rPr lang="en-US" dirty="0">
              <a:solidFill>
                <a:schemeClr val="bg1"/>
              </a:solidFill>
            </a:rPr>
            <a:t>Economic Development Competitiveness</a:t>
          </a:r>
        </a:p>
      </dgm:t>
    </dgm:pt>
    <dgm:pt modelId="{A66407F8-66AB-44FE-8E78-147DFB7FCBC6}" type="parTrans" cxnId="{90BF9DFE-F4C8-4443-9770-ED4C9A0E41A7}">
      <dgm:prSet/>
      <dgm:spPr/>
      <dgm:t>
        <a:bodyPr/>
        <a:lstStyle/>
        <a:p>
          <a:endParaRPr lang="en-US"/>
        </a:p>
      </dgm:t>
    </dgm:pt>
    <dgm:pt modelId="{599CE945-68F1-4F88-A6EC-140A739EB285}" type="sibTrans" cxnId="{90BF9DFE-F4C8-4443-9770-ED4C9A0E41A7}">
      <dgm:prSet/>
      <dgm:spPr/>
      <dgm:t>
        <a:bodyPr/>
        <a:lstStyle/>
        <a:p>
          <a:endParaRPr lang="en-US"/>
        </a:p>
      </dgm:t>
    </dgm:pt>
    <dgm:pt modelId="{0949C399-3D74-4204-AA35-A079364EDC06}">
      <dgm:prSet/>
      <dgm:spPr>
        <a:solidFill>
          <a:schemeClr val="bg2">
            <a:lumMod val="20000"/>
            <a:lumOff val="80000"/>
          </a:schemeClr>
        </a:solidFill>
        <a:ln>
          <a:solidFill>
            <a:schemeClr val="bg1"/>
          </a:solidFill>
        </a:ln>
      </dgm:spPr>
      <dgm:t>
        <a:bodyPr/>
        <a:lstStyle/>
        <a:p>
          <a:r>
            <a:rPr lang="en-US" dirty="0">
              <a:solidFill>
                <a:schemeClr val="bg1"/>
              </a:solidFill>
            </a:rPr>
            <a:t>Development of TradePorts</a:t>
          </a:r>
        </a:p>
      </dgm:t>
    </dgm:pt>
    <dgm:pt modelId="{9AFBCC9E-C029-4BC6-9685-D621C125AC6C}" type="parTrans" cxnId="{C05F4AE0-F8A7-4CDD-B2EC-08DC0DEFF33F}">
      <dgm:prSet/>
      <dgm:spPr/>
      <dgm:t>
        <a:bodyPr/>
        <a:lstStyle/>
        <a:p>
          <a:endParaRPr lang="en-US"/>
        </a:p>
      </dgm:t>
    </dgm:pt>
    <dgm:pt modelId="{CB11EA55-BDDF-4B57-AC5E-F5552AAA9F8E}" type="sibTrans" cxnId="{C05F4AE0-F8A7-4CDD-B2EC-08DC0DEFF33F}">
      <dgm:prSet/>
      <dgm:spPr/>
      <dgm:t>
        <a:bodyPr/>
        <a:lstStyle/>
        <a:p>
          <a:endParaRPr lang="en-US"/>
        </a:p>
      </dgm:t>
    </dgm:pt>
    <dgm:pt modelId="{4929857D-A1E6-4B13-A2FA-48086EBFBAA4}" type="pres">
      <dgm:prSet presAssocID="{100305AC-F8E9-428C-BE05-069E4D8A2214}" presName="diagram" presStyleCnt="0">
        <dgm:presLayoutVars>
          <dgm:dir/>
          <dgm:resizeHandles val="exact"/>
        </dgm:presLayoutVars>
      </dgm:prSet>
      <dgm:spPr/>
    </dgm:pt>
    <dgm:pt modelId="{A77AAFA9-041F-436F-9CF8-1B6FCA419EDC}" type="pres">
      <dgm:prSet presAssocID="{728A240B-437C-488A-9E14-E1D2621C5AA6}" presName="node" presStyleLbl="node1" presStyleIdx="0" presStyleCnt="5">
        <dgm:presLayoutVars>
          <dgm:bulletEnabled val="1"/>
        </dgm:presLayoutVars>
      </dgm:prSet>
      <dgm:spPr/>
    </dgm:pt>
    <dgm:pt modelId="{8651DF1E-D3C5-4707-9575-5EB45C1DA495}" type="pres">
      <dgm:prSet presAssocID="{AB0268B8-DF77-44EB-B9A7-7C38ED707800}" presName="sibTrans" presStyleCnt="0"/>
      <dgm:spPr/>
    </dgm:pt>
    <dgm:pt modelId="{438D6FEA-99A4-4B44-9D21-6E9B75963652}" type="pres">
      <dgm:prSet presAssocID="{0949C399-3D74-4204-AA35-A079364EDC06}" presName="node" presStyleLbl="node1" presStyleIdx="1" presStyleCnt="5">
        <dgm:presLayoutVars>
          <dgm:bulletEnabled val="1"/>
        </dgm:presLayoutVars>
      </dgm:prSet>
      <dgm:spPr/>
    </dgm:pt>
    <dgm:pt modelId="{3E3CA9B7-7B54-4025-AFE4-81EF04138554}" type="pres">
      <dgm:prSet presAssocID="{CB11EA55-BDDF-4B57-AC5E-F5552AAA9F8E}" presName="sibTrans" presStyleCnt="0"/>
      <dgm:spPr/>
    </dgm:pt>
    <dgm:pt modelId="{0AF53332-8149-4105-B057-604177E69B33}" type="pres">
      <dgm:prSet presAssocID="{FD9C5678-2169-418F-A639-CFEBD10EED0F}" presName="node" presStyleLbl="node1" presStyleIdx="2" presStyleCnt="5">
        <dgm:presLayoutVars>
          <dgm:bulletEnabled val="1"/>
        </dgm:presLayoutVars>
      </dgm:prSet>
      <dgm:spPr/>
    </dgm:pt>
    <dgm:pt modelId="{4638C234-6798-4D7B-812C-E1B921450A43}" type="pres">
      <dgm:prSet presAssocID="{823D29BE-14D9-49DA-B9E2-050F26702EBB}" presName="sibTrans" presStyleCnt="0"/>
      <dgm:spPr/>
    </dgm:pt>
    <dgm:pt modelId="{581A2B6A-B575-4F20-8598-1EF98C4B61DD}" type="pres">
      <dgm:prSet presAssocID="{81C1A387-169A-479D-8500-C01E0A7DE9F6}" presName="node" presStyleLbl="node1" presStyleIdx="3" presStyleCnt="5">
        <dgm:presLayoutVars>
          <dgm:bulletEnabled val="1"/>
        </dgm:presLayoutVars>
      </dgm:prSet>
      <dgm:spPr/>
    </dgm:pt>
    <dgm:pt modelId="{93C6D3D3-843C-4D2B-BBA1-F977F5854237}" type="pres">
      <dgm:prSet presAssocID="{66BD2E36-0275-482A-86CA-4162B4A9EC68}" presName="sibTrans" presStyleCnt="0"/>
      <dgm:spPr/>
    </dgm:pt>
    <dgm:pt modelId="{C4890D69-4E91-478D-8C10-022B9F5C4719}" type="pres">
      <dgm:prSet presAssocID="{B29133C7-3782-4AC5-99FC-8269D7F37078}" presName="node" presStyleLbl="node1" presStyleIdx="4" presStyleCnt="5">
        <dgm:presLayoutVars>
          <dgm:bulletEnabled val="1"/>
        </dgm:presLayoutVars>
      </dgm:prSet>
      <dgm:spPr/>
    </dgm:pt>
  </dgm:ptLst>
  <dgm:cxnLst>
    <dgm:cxn modelId="{13ADC83F-BB60-42FF-8958-5F6E6CFA53F2}" type="presOf" srcId="{FD9C5678-2169-418F-A639-CFEBD10EED0F}" destId="{0AF53332-8149-4105-B057-604177E69B33}" srcOrd="0" destOrd="0" presId="urn:microsoft.com/office/officeart/2005/8/layout/default"/>
    <dgm:cxn modelId="{AEB16343-C4B4-4D67-8F1B-B6ED0AA04F65}" srcId="{100305AC-F8E9-428C-BE05-069E4D8A2214}" destId="{FD9C5678-2169-418F-A639-CFEBD10EED0F}" srcOrd="2" destOrd="0" parTransId="{40B822BD-B8C8-4EA5-99F2-241394DA7B8A}" sibTransId="{823D29BE-14D9-49DA-B9E2-050F26702EBB}"/>
    <dgm:cxn modelId="{555A306D-04B4-47E2-B58D-7CC66396BD07}" type="presOf" srcId="{81C1A387-169A-479D-8500-C01E0A7DE9F6}" destId="{581A2B6A-B575-4F20-8598-1EF98C4B61DD}" srcOrd="0" destOrd="0" presId="urn:microsoft.com/office/officeart/2005/8/layout/default"/>
    <dgm:cxn modelId="{A2123B8C-2125-4FB1-92A0-30A03F58FE2F}" srcId="{100305AC-F8E9-428C-BE05-069E4D8A2214}" destId="{81C1A387-169A-479D-8500-C01E0A7DE9F6}" srcOrd="3" destOrd="0" parTransId="{259F30F2-0382-4D05-9C00-3BC1608221C6}" sibTransId="{66BD2E36-0275-482A-86CA-4162B4A9EC68}"/>
    <dgm:cxn modelId="{FE2DC49E-8D7A-4B14-A1CF-7C589C029A11}" type="presOf" srcId="{0949C399-3D74-4204-AA35-A079364EDC06}" destId="{438D6FEA-99A4-4B44-9D21-6E9B75963652}" srcOrd="0" destOrd="0" presId="urn:microsoft.com/office/officeart/2005/8/layout/default"/>
    <dgm:cxn modelId="{93D30BA5-C345-4EAA-80CF-6BAB8E539A34}" type="presOf" srcId="{B29133C7-3782-4AC5-99FC-8269D7F37078}" destId="{C4890D69-4E91-478D-8C10-022B9F5C4719}" srcOrd="0" destOrd="0" presId="urn:microsoft.com/office/officeart/2005/8/layout/default"/>
    <dgm:cxn modelId="{C05F4AE0-F8A7-4CDD-B2EC-08DC0DEFF33F}" srcId="{100305AC-F8E9-428C-BE05-069E4D8A2214}" destId="{0949C399-3D74-4204-AA35-A079364EDC06}" srcOrd="1" destOrd="0" parTransId="{9AFBCC9E-C029-4BC6-9685-D621C125AC6C}" sibTransId="{CB11EA55-BDDF-4B57-AC5E-F5552AAA9F8E}"/>
    <dgm:cxn modelId="{C3708FEB-5D2E-4EA4-893E-83BE8B1B3F65}" type="presOf" srcId="{100305AC-F8E9-428C-BE05-069E4D8A2214}" destId="{4929857D-A1E6-4B13-A2FA-48086EBFBAA4}" srcOrd="0" destOrd="0" presId="urn:microsoft.com/office/officeart/2005/8/layout/default"/>
    <dgm:cxn modelId="{8327ECEF-30A1-463F-AB93-F194A33C6907}" srcId="{100305AC-F8E9-428C-BE05-069E4D8A2214}" destId="{728A240B-437C-488A-9E14-E1D2621C5AA6}" srcOrd="0" destOrd="0" parTransId="{A51FE63B-0F22-4F6D-9606-43F25C7441F2}" sibTransId="{AB0268B8-DF77-44EB-B9A7-7C38ED707800}"/>
    <dgm:cxn modelId="{311491F3-C968-43C3-A755-79C58EE16B9F}" type="presOf" srcId="{728A240B-437C-488A-9E14-E1D2621C5AA6}" destId="{A77AAFA9-041F-436F-9CF8-1B6FCA419EDC}" srcOrd="0" destOrd="0" presId="urn:microsoft.com/office/officeart/2005/8/layout/default"/>
    <dgm:cxn modelId="{90BF9DFE-F4C8-4443-9770-ED4C9A0E41A7}" srcId="{100305AC-F8E9-428C-BE05-069E4D8A2214}" destId="{B29133C7-3782-4AC5-99FC-8269D7F37078}" srcOrd="4" destOrd="0" parTransId="{A66407F8-66AB-44FE-8E78-147DFB7FCBC6}" sibTransId="{599CE945-68F1-4F88-A6EC-140A739EB285}"/>
    <dgm:cxn modelId="{57D9918A-B960-40F3-9C66-F1B46B970715}" type="presParOf" srcId="{4929857D-A1E6-4B13-A2FA-48086EBFBAA4}" destId="{A77AAFA9-041F-436F-9CF8-1B6FCA419EDC}" srcOrd="0" destOrd="0" presId="urn:microsoft.com/office/officeart/2005/8/layout/default"/>
    <dgm:cxn modelId="{AEFBCBE9-6D96-468A-A8C8-7E3770A87637}" type="presParOf" srcId="{4929857D-A1E6-4B13-A2FA-48086EBFBAA4}" destId="{8651DF1E-D3C5-4707-9575-5EB45C1DA495}" srcOrd="1" destOrd="0" presId="urn:microsoft.com/office/officeart/2005/8/layout/default"/>
    <dgm:cxn modelId="{44EB918C-B080-493C-8090-A6A2BA3143C8}" type="presParOf" srcId="{4929857D-A1E6-4B13-A2FA-48086EBFBAA4}" destId="{438D6FEA-99A4-4B44-9D21-6E9B75963652}" srcOrd="2" destOrd="0" presId="urn:microsoft.com/office/officeart/2005/8/layout/default"/>
    <dgm:cxn modelId="{F021FC9D-20B4-4D47-818C-8099F9130FF7}" type="presParOf" srcId="{4929857D-A1E6-4B13-A2FA-48086EBFBAA4}" destId="{3E3CA9B7-7B54-4025-AFE4-81EF04138554}" srcOrd="3" destOrd="0" presId="urn:microsoft.com/office/officeart/2005/8/layout/default"/>
    <dgm:cxn modelId="{DFC9CC2B-E4BF-4370-A2EE-7544B9290E74}" type="presParOf" srcId="{4929857D-A1E6-4B13-A2FA-48086EBFBAA4}" destId="{0AF53332-8149-4105-B057-604177E69B33}" srcOrd="4" destOrd="0" presId="urn:microsoft.com/office/officeart/2005/8/layout/default"/>
    <dgm:cxn modelId="{45FDB5CE-331B-46FF-84CE-C1FF3240A845}" type="presParOf" srcId="{4929857D-A1E6-4B13-A2FA-48086EBFBAA4}" destId="{4638C234-6798-4D7B-812C-E1B921450A43}" srcOrd="5" destOrd="0" presId="urn:microsoft.com/office/officeart/2005/8/layout/default"/>
    <dgm:cxn modelId="{4EF9F4A8-2508-4E4E-A119-A2170515781F}" type="presParOf" srcId="{4929857D-A1E6-4B13-A2FA-48086EBFBAA4}" destId="{581A2B6A-B575-4F20-8598-1EF98C4B61DD}" srcOrd="6" destOrd="0" presId="urn:microsoft.com/office/officeart/2005/8/layout/default"/>
    <dgm:cxn modelId="{1012E934-4D37-47D8-8D5B-7F7CB6BFD1C0}" type="presParOf" srcId="{4929857D-A1E6-4B13-A2FA-48086EBFBAA4}" destId="{93C6D3D3-843C-4D2B-BBA1-F977F5854237}" srcOrd="7" destOrd="0" presId="urn:microsoft.com/office/officeart/2005/8/layout/default"/>
    <dgm:cxn modelId="{91773CDF-E538-423E-BDEB-FB3AEC86EE34}" type="presParOf" srcId="{4929857D-A1E6-4B13-A2FA-48086EBFBAA4}" destId="{C4890D69-4E91-478D-8C10-022B9F5C4719}"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02957A-4171-4B35-AA21-2923576978A4}" type="doc">
      <dgm:prSet loTypeId="urn:microsoft.com/office/officeart/2005/8/layout/vList3" loCatId="list" qsTypeId="urn:microsoft.com/office/officeart/2005/8/quickstyle/simple1" qsCatId="simple" csTypeId="urn:microsoft.com/office/officeart/2005/8/colors/accent1_2" csCatId="accent1" phldr="1"/>
      <dgm:spPr/>
    </dgm:pt>
    <dgm:pt modelId="{B0EB53AB-805D-4190-8479-96DDE1BF778C}">
      <dgm:prSet phldrT="[Text]"/>
      <dgm:spPr>
        <a:solidFill>
          <a:schemeClr val="accent5">
            <a:lumMod val="60000"/>
            <a:lumOff val="40000"/>
          </a:schemeClr>
        </a:solidFill>
      </dgm:spPr>
      <dgm:t>
        <a:bodyPr/>
        <a:lstStyle/>
        <a:p>
          <a:pPr>
            <a:buNone/>
          </a:pPr>
          <a:r>
            <a:rPr lang="en-US" dirty="0">
              <a:solidFill>
                <a:schemeClr val="bg1"/>
              </a:solidFill>
            </a:rPr>
            <a:t>Finalize Organizational/Delivery Entity, Financing Structure Development, Establish Partners</a:t>
          </a:r>
          <a:endParaRPr lang="en-US" dirty="0"/>
        </a:p>
      </dgm:t>
    </dgm:pt>
    <dgm:pt modelId="{92E60533-3329-4592-B47B-3D1AAD0DF04D}" type="parTrans" cxnId="{1463FF8D-3865-448C-AD6B-32BF5313C79A}">
      <dgm:prSet/>
      <dgm:spPr/>
      <dgm:t>
        <a:bodyPr/>
        <a:lstStyle/>
        <a:p>
          <a:endParaRPr lang="en-US"/>
        </a:p>
      </dgm:t>
    </dgm:pt>
    <dgm:pt modelId="{54E81A07-C03B-4B82-A987-7CB188CB8E3D}" type="sibTrans" cxnId="{1463FF8D-3865-448C-AD6B-32BF5313C79A}">
      <dgm:prSet/>
      <dgm:spPr/>
      <dgm:t>
        <a:bodyPr/>
        <a:lstStyle/>
        <a:p>
          <a:endParaRPr lang="en-US"/>
        </a:p>
      </dgm:t>
    </dgm:pt>
    <dgm:pt modelId="{8E2017E7-22E0-47D8-8B72-5F59CAB4FE59}">
      <dgm:prSet phldrT="[Text]"/>
      <dgm:spPr>
        <a:solidFill>
          <a:schemeClr val="accent5">
            <a:lumMod val="60000"/>
            <a:lumOff val="40000"/>
          </a:schemeClr>
        </a:solidFill>
      </dgm:spPr>
      <dgm:t>
        <a:bodyPr/>
        <a:lstStyle/>
        <a:p>
          <a:pPr>
            <a:buNone/>
          </a:pPr>
          <a:r>
            <a:rPr lang="en-US" dirty="0">
              <a:solidFill>
                <a:schemeClr val="bg1"/>
              </a:solidFill>
            </a:rPr>
            <a:t>Site Selection Begun, Acquire Sites, First TradePorts Under Construction, Clean Energy Deals In-Place, Risk Capital Investment Partners, Shipper/Partners Announced </a:t>
          </a:r>
          <a:endParaRPr lang="en-US" dirty="0"/>
        </a:p>
      </dgm:t>
    </dgm:pt>
    <dgm:pt modelId="{957A9E77-3279-4E1C-9155-27F58C6BDFB7}" type="parTrans" cxnId="{8BA62698-C1F2-4D4F-88CE-DA59A5E82709}">
      <dgm:prSet/>
      <dgm:spPr/>
      <dgm:t>
        <a:bodyPr/>
        <a:lstStyle/>
        <a:p>
          <a:endParaRPr lang="en-US"/>
        </a:p>
      </dgm:t>
    </dgm:pt>
    <dgm:pt modelId="{59630E34-583D-4047-8B78-E2E508C38D01}" type="sibTrans" cxnId="{8BA62698-C1F2-4D4F-88CE-DA59A5E82709}">
      <dgm:prSet/>
      <dgm:spPr/>
      <dgm:t>
        <a:bodyPr/>
        <a:lstStyle/>
        <a:p>
          <a:endParaRPr lang="en-US"/>
        </a:p>
      </dgm:t>
    </dgm:pt>
    <dgm:pt modelId="{23806E45-B59B-4EE4-B684-4F8A71B35AEC}">
      <dgm:prSet phldrT="[Text]"/>
      <dgm:spPr>
        <a:solidFill>
          <a:schemeClr val="accent5">
            <a:lumMod val="60000"/>
            <a:lumOff val="40000"/>
          </a:schemeClr>
        </a:solidFill>
      </dgm:spPr>
      <dgm:t>
        <a:bodyPr/>
        <a:lstStyle/>
        <a:p>
          <a:pPr>
            <a:buNone/>
          </a:pPr>
          <a:r>
            <a:rPr lang="en-US" dirty="0">
              <a:solidFill>
                <a:schemeClr val="bg1"/>
              </a:solidFill>
            </a:rPr>
            <a:t>All TradePort Sites Under Control, Operations Begun, Initial Development of Investment Districts</a:t>
          </a:r>
          <a:endParaRPr lang="en-US" dirty="0"/>
        </a:p>
      </dgm:t>
    </dgm:pt>
    <dgm:pt modelId="{ABD00818-65F1-41A1-862F-C4DB84923A3B}" type="parTrans" cxnId="{1385E9A2-D7E0-4D1C-80E1-04CCBD3939FF}">
      <dgm:prSet/>
      <dgm:spPr/>
      <dgm:t>
        <a:bodyPr/>
        <a:lstStyle/>
        <a:p>
          <a:endParaRPr lang="en-US"/>
        </a:p>
      </dgm:t>
    </dgm:pt>
    <dgm:pt modelId="{9AE9CFC7-F404-489D-936C-BBF4545C9648}" type="sibTrans" cxnId="{1385E9A2-D7E0-4D1C-80E1-04CCBD3939FF}">
      <dgm:prSet/>
      <dgm:spPr/>
      <dgm:t>
        <a:bodyPr/>
        <a:lstStyle/>
        <a:p>
          <a:endParaRPr lang="en-US"/>
        </a:p>
      </dgm:t>
    </dgm:pt>
    <dgm:pt modelId="{B9EF549D-3145-4466-BD9C-BC875182899E}" type="pres">
      <dgm:prSet presAssocID="{2102957A-4171-4B35-AA21-2923576978A4}" presName="linearFlow" presStyleCnt="0">
        <dgm:presLayoutVars>
          <dgm:dir/>
          <dgm:resizeHandles val="exact"/>
        </dgm:presLayoutVars>
      </dgm:prSet>
      <dgm:spPr/>
    </dgm:pt>
    <dgm:pt modelId="{A3407966-7609-4534-96AB-C34489028B8B}" type="pres">
      <dgm:prSet presAssocID="{B0EB53AB-805D-4190-8479-96DDE1BF778C}" presName="composite" presStyleCnt="0"/>
      <dgm:spPr/>
    </dgm:pt>
    <dgm:pt modelId="{73EFAD72-ACE0-483D-9813-4EE9F6D6F96D}" type="pres">
      <dgm:prSet presAssocID="{B0EB53AB-805D-4190-8479-96DDE1BF778C}" presName="imgShp" presStyleLbl="fgImgPlace1" presStyleIdx="0" presStyleCnt="3"/>
      <dgm:spPr>
        <a:solidFill>
          <a:schemeClr val="accent1">
            <a:lumMod val="20000"/>
            <a:lumOff val="80000"/>
          </a:schemeClr>
        </a:solidFill>
      </dgm:spPr>
    </dgm:pt>
    <dgm:pt modelId="{F13D179D-D77B-4FA4-AB89-685202A1D454}" type="pres">
      <dgm:prSet presAssocID="{B0EB53AB-805D-4190-8479-96DDE1BF778C}" presName="txShp" presStyleLbl="node1" presStyleIdx="0" presStyleCnt="3">
        <dgm:presLayoutVars>
          <dgm:bulletEnabled val="1"/>
        </dgm:presLayoutVars>
      </dgm:prSet>
      <dgm:spPr/>
    </dgm:pt>
    <dgm:pt modelId="{583A956E-0A8D-497E-9321-89B2A0173BA0}" type="pres">
      <dgm:prSet presAssocID="{54E81A07-C03B-4B82-A987-7CB188CB8E3D}" presName="spacing" presStyleCnt="0"/>
      <dgm:spPr/>
    </dgm:pt>
    <dgm:pt modelId="{C3508DEB-C23D-4903-B8BD-DE7EB3DF191B}" type="pres">
      <dgm:prSet presAssocID="{8E2017E7-22E0-47D8-8B72-5F59CAB4FE59}" presName="composite" presStyleCnt="0"/>
      <dgm:spPr/>
    </dgm:pt>
    <dgm:pt modelId="{ADAB4AE3-F8E3-489C-B27A-4354DA41F057}" type="pres">
      <dgm:prSet presAssocID="{8E2017E7-22E0-47D8-8B72-5F59CAB4FE59}" presName="imgShp" presStyleLbl="fgImgPlace1" presStyleIdx="1" presStyleCnt="3"/>
      <dgm:spPr>
        <a:solidFill>
          <a:schemeClr val="accent1">
            <a:lumMod val="20000"/>
            <a:lumOff val="80000"/>
          </a:schemeClr>
        </a:solidFill>
      </dgm:spPr>
    </dgm:pt>
    <dgm:pt modelId="{445D68AB-D666-4F92-BB23-D786C807BF27}" type="pres">
      <dgm:prSet presAssocID="{8E2017E7-22E0-47D8-8B72-5F59CAB4FE59}" presName="txShp" presStyleLbl="node1" presStyleIdx="1" presStyleCnt="3">
        <dgm:presLayoutVars>
          <dgm:bulletEnabled val="1"/>
        </dgm:presLayoutVars>
      </dgm:prSet>
      <dgm:spPr/>
    </dgm:pt>
    <dgm:pt modelId="{B06A6AD4-E70C-4BF2-BF48-430CCC981A55}" type="pres">
      <dgm:prSet presAssocID="{59630E34-583D-4047-8B78-E2E508C38D01}" presName="spacing" presStyleCnt="0"/>
      <dgm:spPr/>
    </dgm:pt>
    <dgm:pt modelId="{E6762490-955E-4F80-A81E-99B783671402}" type="pres">
      <dgm:prSet presAssocID="{23806E45-B59B-4EE4-B684-4F8A71B35AEC}" presName="composite" presStyleCnt="0"/>
      <dgm:spPr/>
    </dgm:pt>
    <dgm:pt modelId="{C57D735A-12BF-469B-AFE9-DDC07FAD6189}" type="pres">
      <dgm:prSet presAssocID="{23806E45-B59B-4EE4-B684-4F8A71B35AEC}" presName="imgShp" presStyleLbl="fgImgPlace1" presStyleIdx="2" presStyleCnt="3"/>
      <dgm:spPr>
        <a:solidFill>
          <a:schemeClr val="accent1">
            <a:lumMod val="20000"/>
            <a:lumOff val="80000"/>
          </a:schemeClr>
        </a:solidFill>
      </dgm:spPr>
    </dgm:pt>
    <dgm:pt modelId="{8E96E0A6-BE84-4978-AD96-6D0AC0AEE750}" type="pres">
      <dgm:prSet presAssocID="{23806E45-B59B-4EE4-B684-4F8A71B35AEC}" presName="txShp" presStyleLbl="node1" presStyleIdx="2" presStyleCnt="3" custLinFactNeighborX="-546">
        <dgm:presLayoutVars>
          <dgm:bulletEnabled val="1"/>
        </dgm:presLayoutVars>
      </dgm:prSet>
      <dgm:spPr/>
    </dgm:pt>
  </dgm:ptLst>
  <dgm:cxnLst>
    <dgm:cxn modelId="{AE31EB14-0636-483B-BF65-FE163A9A63CB}" type="presOf" srcId="{23806E45-B59B-4EE4-B684-4F8A71B35AEC}" destId="{8E96E0A6-BE84-4978-AD96-6D0AC0AEE750}" srcOrd="0" destOrd="0" presId="urn:microsoft.com/office/officeart/2005/8/layout/vList3"/>
    <dgm:cxn modelId="{06A4413D-57A9-41C3-9A52-0D59D9D68D9F}" type="presOf" srcId="{2102957A-4171-4B35-AA21-2923576978A4}" destId="{B9EF549D-3145-4466-BD9C-BC875182899E}" srcOrd="0" destOrd="0" presId="urn:microsoft.com/office/officeart/2005/8/layout/vList3"/>
    <dgm:cxn modelId="{DE19844F-437D-4B57-8EBB-C701934D5B12}" type="presOf" srcId="{B0EB53AB-805D-4190-8479-96DDE1BF778C}" destId="{F13D179D-D77B-4FA4-AB89-685202A1D454}" srcOrd="0" destOrd="0" presId="urn:microsoft.com/office/officeart/2005/8/layout/vList3"/>
    <dgm:cxn modelId="{1463FF8D-3865-448C-AD6B-32BF5313C79A}" srcId="{2102957A-4171-4B35-AA21-2923576978A4}" destId="{B0EB53AB-805D-4190-8479-96DDE1BF778C}" srcOrd="0" destOrd="0" parTransId="{92E60533-3329-4592-B47B-3D1AAD0DF04D}" sibTransId="{54E81A07-C03B-4B82-A987-7CB188CB8E3D}"/>
    <dgm:cxn modelId="{8BA62698-C1F2-4D4F-88CE-DA59A5E82709}" srcId="{2102957A-4171-4B35-AA21-2923576978A4}" destId="{8E2017E7-22E0-47D8-8B72-5F59CAB4FE59}" srcOrd="1" destOrd="0" parTransId="{957A9E77-3279-4E1C-9155-27F58C6BDFB7}" sibTransId="{59630E34-583D-4047-8B78-E2E508C38D01}"/>
    <dgm:cxn modelId="{1385E9A2-D7E0-4D1C-80E1-04CCBD3939FF}" srcId="{2102957A-4171-4B35-AA21-2923576978A4}" destId="{23806E45-B59B-4EE4-B684-4F8A71B35AEC}" srcOrd="2" destOrd="0" parTransId="{ABD00818-65F1-41A1-862F-C4DB84923A3B}" sibTransId="{9AE9CFC7-F404-489D-936C-BBF4545C9648}"/>
    <dgm:cxn modelId="{D7CDE9FD-2D39-497F-9AA8-F890D20E20EB}" type="presOf" srcId="{8E2017E7-22E0-47D8-8B72-5F59CAB4FE59}" destId="{445D68AB-D666-4F92-BB23-D786C807BF27}" srcOrd="0" destOrd="0" presId="urn:microsoft.com/office/officeart/2005/8/layout/vList3"/>
    <dgm:cxn modelId="{11D64D14-9569-46D6-BC7D-3478AE7074A3}" type="presParOf" srcId="{B9EF549D-3145-4466-BD9C-BC875182899E}" destId="{A3407966-7609-4534-96AB-C34489028B8B}" srcOrd="0" destOrd="0" presId="urn:microsoft.com/office/officeart/2005/8/layout/vList3"/>
    <dgm:cxn modelId="{0D02A296-906F-48D9-9FBD-0C57BF6978CB}" type="presParOf" srcId="{A3407966-7609-4534-96AB-C34489028B8B}" destId="{73EFAD72-ACE0-483D-9813-4EE9F6D6F96D}" srcOrd="0" destOrd="0" presId="urn:microsoft.com/office/officeart/2005/8/layout/vList3"/>
    <dgm:cxn modelId="{E8ACBC67-82AF-492E-8F1B-8DEC65DE5824}" type="presParOf" srcId="{A3407966-7609-4534-96AB-C34489028B8B}" destId="{F13D179D-D77B-4FA4-AB89-685202A1D454}" srcOrd="1" destOrd="0" presId="urn:microsoft.com/office/officeart/2005/8/layout/vList3"/>
    <dgm:cxn modelId="{52262796-DF51-4C9F-80C2-922CB2E57AEC}" type="presParOf" srcId="{B9EF549D-3145-4466-BD9C-BC875182899E}" destId="{583A956E-0A8D-497E-9321-89B2A0173BA0}" srcOrd="1" destOrd="0" presId="urn:microsoft.com/office/officeart/2005/8/layout/vList3"/>
    <dgm:cxn modelId="{FF40BEC5-9BE0-442F-9390-7752EADC3D6F}" type="presParOf" srcId="{B9EF549D-3145-4466-BD9C-BC875182899E}" destId="{C3508DEB-C23D-4903-B8BD-DE7EB3DF191B}" srcOrd="2" destOrd="0" presId="urn:microsoft.com/office/officeart/2005/8/layout/vList3"/>
    <dgm:cxn modelId="{CB80965E-FFD6-4278-BFC9-43D0959AD495}" type="presParOf" srcId="{C3508DEB-C23D-4903-B8BD-DE7EB3DF191B}" destId="{ADAB4AE3-F8E3-489C-B27A-4354DA41F057}" srcOrd="0" destOrd="0" presId="urn:microsoft.com/office/officeart/2005/8/layout/vList3"/>
    <dgm:cxn modelId="{0CA914F7-F95E-47AF-B252-AD27E047EC68}" type="presParOf" srcId="{C3508DEB-C23D-4903-B8BD-DE7EB3DF191B}" destId="{445D68AB-D666-4F92-BB23-D786C807BF27}" srcOrd="1" destOrd="0" presId="urn:microsoft.com/office/officeart/2005/8/layout/vList3"/>
    <dgm:cxn modelId="{43264A62-D65F-451C-962B-19AC6A308098}" type="presParOf" srcId="{B9EF549D-3145-4466-BD9C-BC875182899E}" destId="{B06A6AD4-E70C-4BF2-BF48-430CCC981A55}" srcOrd="3" destOrd="0" presId="urn:microsoft.com/office/officeart/2005/8/layout/vList3"/>
    <dgm:cxn modelId="{A677B800-3957-46D1-942E-5ACFD2293D64}" type="presParOf" srcId="{B9EF549D-3145-4466-BD9C-BC875182899E}" destId="{E6762490-955E-4F80-A81E-99B783671402}" srcOrd="4" destOrd="0" presId="urn:microsoft.com/office/officeart/2005/8/layout/vList3"/>
    <dgm:cxn modelId="{168CCD6C-6C79-4DAC-8F16-FF494CB9FCFB}" type="presParOf" srcId="{E6762490-955E-4F80-A81E-99B783671402}" destId="{C57D735A-12BF-469B-AFE9-DDC07FAD6189}" srcOrd="0" destOrd="0" presId="urn:microsoft.com/office/officeart/2005/8/layout/vList3"/>
    <dgm:cxn modelId="{0E1DB700-9865-4560-A408-B8EE088FBCC3}" type="presParOf" srcId="{E6762490-955E-4F80-A81E-99B783671402}" destId="{8E96E0A6-BE84-4978-AD96-6D0AC0AEE750}"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7AAFA9-041F-436F-9CF8-1B6FCA419EDC}">
      <dsp:nvSpPr>
        <dsp:cNvPr id="0" name=""/>
        <dsp:cNvSpPr/>
      </dsp:nvSpPr>
      <dsp:spPr>
        <a:xfrm>
          <a:off x="0" y="317696"/>
          <a:ext cx="2539999" cy="1524000"/>
        </a:xfrm>
        <a:prstGeom prst="rect">
          <a:avLst/>
        </a:prstGeom>
        <a:solidFill>
          <a:schemeClr val="bg2">
            <a:lumMod val="20000"/>
            <a:lumOff val="80000"/>
          </a:schemeClr>
        </a:solidFill>
        <a:ln w="127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chemeClr val="bg1"/>
              </a:solidFill>
            </a:rPr>
            <a:t>Logistics Connectivity</a:t>
          </a:r>
        </a:p>
      </dsp:txBody>
      <dsp:txXfrm>
        <a:off x="0" y="317696"/>
        <a:ext cx="2539999" cy="1524000"/>
      </dsp:txXfrm>
    </dsp:sp>
    <dsp:sp modelId="{438D6FEA-99A4-4B44-9D21-6E9B75963652}">
      <dsp:nvSpPr>
        <dsp:cNvPr id="0" name=""/>
        <dsp:cNvSpPr/>
      </dsp:nvSpPr>
      <dsp:spPr>
        <a:xfrm>
          <a:off x="2794000" y="317696"/>
          <a:ext cx="2539999" cy="1524000"/>
        </a:xfrm>
        <a:prstGeom prst="rect">
          <a:avLst/>
        </a:prstGeom>
        <a:solidFill>
          <a:schemeClr val="bg2">
            <a:lumMod val="20000"/>
            <a:lumOff val="80000"/>
          </a:schemeClr>
        </a:solidFill>
        <a:ln w="127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chemeClr val="bg1"/>
              </a:solidFill>
            </a:rPr>
            <a:t>Development of TradePorts</a:t>
          </a:r>
        </a:p>
      </dsp:txBody>
      <dsp:txXfrm>
        <a:off x="2794000" y="317696"/>
        <a:ext cx="2539999" cy="1524000"/>
      </dsp:txXfrm>
    </dsp:sp>
    <dsp:sp modelId="{0AF53332-8149-4105-B057-604177E69B33}">
      <dsp:nvSpPr>
        <dsp:cNvPr id="0" name=""/>
        <dsp:cNvSpPr/>
      </dsp:nvSpPr>
      <dsp:spPr>
        <a:xfrm>
          <a:off x="5587999" y="317696"/>
          <a:ext cx="2539999" cy="1524000"/>
        </a:xfrm>
        <a:prstGeom prst="rect">
          <a:avLst/>
        </a:prstGeom>
        <a:solidFill>
          <a:schemeClr val="bg2">
            <a:lumMod val="20000"/>
            <a:lumOff val="80000"/>
          </a:schemeClr>
        </a:solidFill>
        <a:ln w="127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chemeClr val="bg1"/>
              </a:solidFill>
            </a:rPr>
            <a:t>Clean Energy Platform</a:t>
          </a:r>
        </a:p>
      </dsp:txBody>
      <dsp:txXfrm>
        <a:off x="5587999" y="317696"/>
        <a:ext cx="2539999" cy="1524000"/>
      </dsp:txXfrm>
    </dsp:sp>
    <dsp:sp modelId="{581A2B6A-B575-4F20-8598-1EF98C4B61DD}">
      <dsp:nvSpPr>
        <dsp:cNvPr id="0" name=""/>
        <dsp:cNvSpPr/>
      </dsp:nvSpPr>
      <dsp:spPr>
        <a:xfrm>
          <a:off x="1397000" y="2095696"/>
          <a:ext cx="2539999" cy="1524000"/>
        </a:xfrm>
        <a:prstGeom prst="rect">
          <a:avLst/>
        </a:prstGeom>
        <a:solidFill>
          <a:schemeClr val="bg2">
            <a:lumMod val="20000"/>
            <a:lumOff val="80000"/>
          </a:schemeClr>
        </a:solidFill>
        <a:ln w="127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a:solidFill>
                <a:schemeClr val="bg1"/>
              </a:solidFill>
            </a:rPr>
            <a:t>Modern Industrial Development</a:t>
          </a:r>
        </a:p>
      </dsp:txBody>
      <dsp:txXfrm>
        <a:off x="1397000" y="2095696"/>
        <a:ext cx="2539999" cy="1524000"/>
      </dsp:txXfrm>
    </dsp:sp>
    <dsp:sp modelId="{C4890D69-4E91-478D-8C10-022B9F5C4719}">
      <dsp:nvSpPr>
        <dsp:cNvPr id="0" name=""/>
        <dsp:cNvSpPr/>
      </dsp:nvSpPr>
      <dsp:spPr>
        <a:xfrm>
          <a:off x="4191000" y="2095696"/>
          <a:ext cx="2539999" cy="1524000"/>
        </a:xfrm>
        <a:prstGeom prst="rect">
          <a:avLst/>
        </a:prstGeom>
        <a:solidFill>
          <a:schemeClr val="bg2">
            <a:lumMod val="20000"/>
            <a:lumOff val="80000"/>
          </a:schemeClr>
        </a:solidFill>
        <a:ln w="127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chemeClr val="bg1"/>
              </a:solidFill>
            </a:rPr>
            <a:t>Economic Development Competitiveness</a:t>
          </a:r>
        </a:p>
      </dsp:txBody>
      <dsp:txXfrm>
        <a:off x="4191000" y="2095696"/>
        <a:ext cx="2539999" cy="1524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3D179D-D77B-4FA4-AB89-685202A1D454}">
      <dsp:nvSpPr>
        <dsp:cNvPr id="0" name=""/>
        <dsp:cNvSpPr/>
      </dsp:nvSpPr>
      <dsp:spPr>
        <a:xfrm rot="10800000">
          <a:off x="2456721" y="1562"/>
          <a:ext cx="8496499" cy="1266501"/>
        </a:xfrm>
        <a:prstGeom prst="homePlate">
          <a:avLst/>
        </a:prstGeom>
        <a:solidFill>
          <a:schemeClr val="accent5">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492" tIns="83820" rIns="156464" bIns="83820" numCol="1" spcCol="1270" anchor="ctr" anchorCtr="0">
          <a:noAutofit/>
        </a:bodyPr>
        <a:lstStyle/>
        <a:p>
          <a:pPr marL="0" lvl="0" indent="0" algn="ctr" defTabSz="977900">
            <a:lnSpc>
              <a:spcPct val="90000"/>
            </a:lnSpc>
            <a:spcBef>
              <a:spcPct val="0"/>
            </a:spcBef>
            <a:spcAft>
              <a:spcPct val="35000"/>
            </a:spcAft>
            <a:buNone/>
          </a:pPr>
          <a:r>
            <a:rPr lang="en-US" sz="2200" kern="1200" dirty="0">
              <a:solidFill>
                <a:schemeClr val="bg1"/>
              </a:solidFill>
            </a:rPr>
            <a:t>Finalize Organizational/Delivery Entity, Financing Structure Development, Establish Partners</a:t>
          </a:r>
          <a:endParaRPr lang="en-US" sz="2200" kern="1200" dirty="0"/>
        </a:p>
      </dsp:txBody>
      <dsp:txXfrm rot="10800000">
        <a:off x="2773346" y="1562"/>
        <a:ext cx="8179874" cy="1266501"/>
      </dsp:txXfrm>
    </dsp:sp>
    <dsp:sp modelId="{73EFAD72-ACE0-483D-9813-4EE9F6D6F96D}">
      <dsp:nvSpPr>
        <dsp:cNvPr id="0" name=""/>
        <dsp:cNvSpPr/>
      </dsp:nvSpPr>
      <dsp:spPr>
        <a:xfrm>
          <a:off x="1823470" y="1562"/>
          <a:ext cx="1266501" cy="1266501"/>
        </a:xfrm>
        <a:prstGeom prst="ellipse">
          <a:avLst/>
        </a:prstGeom>
        <a:solidFill>
          <a:schemeClr val="accent1">
            <a:lumMod val="20000"/>
            <a:lumOff val="8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45D68AB-D666-4F92-BB23-D786C807BF27}">
      <dsp:nvSpPr>
        <dsp:cNvPr id="0" name=""/>
        <dsp:cNvSpPr/>
      </dsp:nvSpPr>
      <dsp:spPr>
        <a:xfrm rot="10800000">
          <a:off x="2456721" y="1598207"/>
          <a:ext cx="8496499" cy="1266501"/>
        </a:xfrm>
        <a:prstGeom prst="homePlate">
          <a:avLst/>
        </a:prstGeom>
        <a:solidFill>
          <a:schemeClr val="accent5">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492" tIns="83820" rIns="156464" bIns="83820" numCol="1" spcCol="1270" anchor="ctr" anchorCtr="0">
          <a:noAutofit/>
        </a:bodyPr>
        <a:lstStyle/>
        <a:p>
          <a:pPr marL="0" lvl="0" indent="0" algn="ctr" defTabSz="977900">
            <a:lnSpc>
              <a:spcPct val="90000"/>
            </a:lnSpc>
            <a:spcBef>
              <a:spcPct val="0"/>
            </a:spcBef>
            <a:spcAft>
              <a:spcPct val="35000"/>
            </a:spcAft>
            <a:buNone/>
          </a:pPr>
          <a:r>
            <a:rPr lang="en-US" sz="2200" kern="1200" dirty="0">
              <a:solidFill>
                <a:schemeClr val="bg1"/>
              </a:solidFill>
            </a:rPr>
            <a:t>Site Selection Begun, Acquire Sites, First TradePorts Under Construction, Clean Energy Deals In-Place, Risk Capital Investment Partners, Shipper/Partners Announced </a:t>
          </a:r>
          <a:endParaRPr lang="en-US" sz="2200" kern="1200" dirty="0"/>
        </a:p>
      </dsp:txBody>
      <dsp:txXfrm rot="10800000">
        <a:off x="2773346" y="1598207"/>
        <a:ext cx="8179874" cy="1266501"/>
      </dsp:txXfrm>
    </dsp:sp>
    <dsp:sp modelId="{ADAB4AE3-F8E3-489C-B27A-4354DA41F057}">
      <dsp:nvSpPr>
        <dsp:cNvPr id="0" name=""/>
        <dsp:cNvSpPr/>
      </dsp:nvSpPr>
      <dsp:spPr>
        <a:xfrm>
          <a:off x="1823470" y="1598207"/>
          <a:ext cx="1266501" cy="1266501"/>
        </a:xfrm>
        <a:prstGeom prst="ellipse">
          <a:avLst/>
        </a:prstGeom>
        <a:solidFill>
          <a:schemeClr val="accent1">
            <a:lumMod val="20000"/>
            <a:lumOff val="8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96E0A6-BE84-4978-AD96-6D0AC0AEE750}">
      <dsp:nvSpPr>
        <dsp:cNvPr id="0" name=""/>
        <dsp:cNvSpPr/>
      </dsp:nvSpPr>
      <dsp:spPr>
        <a:xfrm rot="10800000">
          <a:off x="2410330" y="3194852"/>
          <a:ext cx="8496499" cy="1266501"/>
        </a:xfrm>
        <a:prstGeom prst="homePlate">
          <a:avLst/>
        </a:prstGeom>
        <a:solidFill>
          <a:schemeClr val="accent5">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492" tIns="83820" rIns="156464" bIns="83820" numCol="1" spcCol="1270" anchor="ctr" anchorCtr="0">
          <a:noAutofit/>
        </a:bodyPr>
        <a:lstStyle/>
        <a:p>
          <a:pPr marL="0" lvl="0" indent="0" algn="ctr" defTabSz="977900">
            <a:lnSpc>
              <a:spcPct val="90000"/>
            </a:lnSpc>
            <a:spcBef>
              <a:spcPct val="0"/>
            </a:spcBef>
            <a:spcAft>
              <a:spcPct val="35000"/>
            </a:spcAft>
            <a:buNone/>
          </a:pPr>
          <a:r>
            <a:rPr lang="en-US" sz="2200" kern="1200" dirty="0">
              <a:solidFill>
                <a:schemeClr val="bg1"/>
              </a:solidFill>
            </a:rPr>
            <a:t>All TradePort Sites Under Control, Operations Begun, Initial Development of Investment Districts</a:t>
          </a:r>
          <a:endParaRPr lang="en-US" sz="2200" kern="1200" dirty="0"/>
        </a:p>
      </dsp:txBody>
      <dsp:txXfrm rot="10800000">
        <a:off x="2726955" y="3194852"/>
        <a:ext cx="8179874" cy="1266501"/>
      </dsp:txXfrm>
    </dsp:sp>
    <dsp:sp modelId="{C57D735A-12BF-469B-AFE9-DDC07FAD6189}">
      <dsp:nvSpPr>
        <dsp:cNvPr id="0" name=""/>
        <dsp:cNvSpPr/>
      </dsp:nvSpPr>
      <dsp:spPr>
        <a:xfrm>
          <a:off x="1823470" y="3194852"/>
          <a:ext cx="1266501" cy="1266501"/>
        </a:xfrm>
        <a:prstGeom prst="ellipse">
          <a:avLst/>
        </a:prstGeom>
        <a:solidFill>
          <a:schemeClr val="accent1">
            <a:lumMod val="20000"/>
            <a:lumOff val="8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smtClean="0"/>
              <a:t>11/22/2022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15339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smtClean="0"/>
              <a:t>11/22/2022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38584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smtClean="0"/>
              <a:t>11/22/2022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780816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smtClean="0"/>
              <a:t>11/22/2022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964500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smtClean="0"/>
              <a:t>11/22/2022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548868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smtClean="0"/>
              <a:t>11/22/2022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405246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smtClean="0"/>
              <a:t>11/22/2022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583119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smtClean="0"/>
              <a:t>11/22/2022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31381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smtClean="0"/>
              <a:t>11/22/2022</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078056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smtClean="0"/>
              <a:t>11/22/2022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69531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smtClean="0"/>
              <a:t>11/22/2022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936799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smtClean="0"/>
              <a:t>11/22/2022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98926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smtClean="0"/>
              <a:t>11/22/2022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07914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smtClean="0"/>
              <a:t>11/22/2022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45254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smtClean="0"/>
              <a:t>11/22/2022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05321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smtClean="0"/>
              <a:t>11/22/2022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06013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smtClean="0"/>
              <a:t>11/22/2022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90647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smtClean="0"/>
              <a:t>11/22/2022</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422400206"/>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40.png"/><Relationship Id="rId3" Type="http://schemas.openxmlformats.org/officeDocument/2006/relationships/image" Target="../media/image13.png"/><Relationship Id="rId7" Type="http://schemas.openxmlformats.org/officeDocument/2006/relationships/slide" Target="slide15.xml"/><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jpg"/><Relationship Id="rId4" Type="http://schemas.openxmlformats.org/officeDocument/2006/relationships/image" Target="../media/image23.png"/><Relationship Id="rId9" Type="http://schemas.openxmlformats.org/officeDocument/2006/relationships/image" Target="../media/image6.jp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2.xml.rels><?xml version="1.0" encoding="UTF-8" standalone="yes"?>
<Relationships xmlns="http://schemas.openxmlformats.org/package/2006/relationships"><Relationship Id="rId3" Type="http://schemas.openxmlformats.org/officeDocument/2006/relationships/hyperlink" Target="mailto:sjhutti@fresnocog.org" TargetMode="External"/><Relationship Id="rId2" Type="http://schemas.openxmlformats.org/officeDocument/2006/relationships/hyperlink" Target="mailto:tboren@fresnocog.or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3B16BE-3EF2-4B3C-AFB3-CA1F5E8091BA}"/>
              </a:ext>
            </a:extLst>
          </p:cNvPr>
          <p:cNvSpPr>
            <a:spLocks noGrp="1"/>
          </p:cNvSpPr>
          <p:nvPr>
            <p:ph type="title"/>
          </p:nvPr>
        </p:nvSpPr>
        <p:spPr>
          <a:xfrm>
            <a:off x="540157" y="631787"/>
            <a:ext cx="8477987" cy="1450757"/>
          </a:xfrm>
        </p:spPr>
        <p:txBody>
          <a:bodyPr>
            <a:normAutofit fontScale="90000"/>
          </a:bodyPr>
          <a:lstStyle/>
          <a:p>
            <a:pPr algn="r"/>
            <a:r>
              <a:rPr lang="en-US" sz="5400" dirty="0">
                <a:solidFill>
                  <a:srgbClr val="00B0F0"/>
                </a:solidFill>
              </a:rPr>
              <a:t>California Inland Port System </a:t>
            </a:r>
            <a:br>
              <a:rPr lang="en-US" dirty="0">
                <a:solidFill>
                  <a:srgbClr val="00B0F0"/>
                </a:solidFill>
              </a:rPr>
            </a:br>
            <a:r>
              <a:rPr lang="en-US" sz="3200" dirty="0">
                <a:solidFill>
                  <a:schemeClr val="tx1">
                    <a:lumMod val="75000"/>
                  </a:schemeClr>
                </a:solidFill>
              </a:rPr>
              <a:t>Project Briefing</a:t>
            </a:r>
            <a:endParaRPr lang="en-US" sz="3200" dirty="0"/>
          </a:p>
        </p:txBody>
      </p:sp>
      <p:sp>
        <p:nvSpPr>
          <p:cNvPr id="6" name="TextBox 5">
            <a:extLst>
              <a:ext uri="{FF2B5EF4-FFF2-40B4-BE49-F238E27FC236}">
                <a16:creationId xmlns:a16="http://schemas.microsoft.com/office/drawing/2014/main" id="{15A93477-931B-4BB9-BB73-E3EB5314C7E8}"/>
              </a:ext>
            </a:extLst>
          </p:cNvPr>
          <p:cNvSpPr txBox="1"/>
          <p:nvPr/>
        </p:nvSpPr>
        <p:spPr>
          <a:xfrm>
            <a:off x="10744642" y="6562846"/>
            <a:ext cx="1409728" cy="338554"/>
          </a:xfrm>
          <a:prstGeom prst="rect">
            <a:avLst/>
          </a:prstGeom>
          <a:noFill/>
        </p:spPr>
        <p:txBody>
          <a:bodyPr wrap="square" rtlCol="0">
            <a:spAutoFit/>
          </a:bodyPr>
          <a:lstStyle/>
          <a:p>
            <a:r>
              <a:rPr lang="en-US" sz="1600" dirty="0">
                <a:solidFill>
                  <a:srgbClr val="C00000"/>
                </a:solidFill>
              </a:rPr>
              <a:t>Confidential</a:t>
            </a:r>
          </a:p>
        </p:txBody>
      </p:sp>
      <p:pic>
        <p:nvPicPr>
          <p:cNvPr id="10242" name="Picture 2" descr="See the source image">
            <a:extLst>
              <a:ext uri="{FF2B5EF4-FFF2-40B4-BE49-F238E27FC236}">
                <a16:creationId xmlns:a16="http://schemas.microsoft.com/office/drawing/2014/main" id="{E042F962-9920-4C7F-89BC-456DB6F1C1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3658" y="1988288"/>
            <a:ext cx="4308342" cy="4869712"/>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 name="Oval 3">
            <a:extLst>
              <a:ext uri="{FF2B5EF4-FFF2-40B4-BE49-F238E27FC236}">
                <a16:creationId xmlns:a16="http://schemas.microsoft.com/office/drawing/2014/main" id="{9E6B66B1-5873-41F4-B446-1C94C0444A3C}"/>
              </a:ext>
            </a:extLst>
          </p:cNvPr>
          <p:cNvSpPr/>
          <p:nvPr/>
        </p:nvSpPr>
        <p:spPr>
          <a:xfrm>
            <a:off x="9974034" y="5805377"/>
            <a:ext cx="138224" cy="159488"/>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A3AF541-EAE1-4F84-9CA5-C723B3F586B5}"/>
              </a:ext>
            </a:extLst>
          </p:cNvPr>
          <p:cNvSpPr/>
          <p:nvPr/>
        </p:nvSpPr>
        <p:spPr>
          <a:xfrm>
            <a:off x="9442524" y="4118532"/>
            <a:ext cx="223284" cy="255181"/>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3A56302-1F3E-44EB-BE2E-8EF73411C3C2}"/>
              </a:ext>
            </a:extLst>
          </p:cNvPr>
          <p:cNvSpPr/>
          <p:nvPr/>
        </p:nvSpPr>
        <p:spPr>
          <a:xfrm>
            <a:off x="9739586" y="4533599"/>
            <a:ext cx="223284" cy="255181"/>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F92821F-A514-42C2-8BEA-31C42429132B}"/>
              </a:ext>
            </a:extLst>
          </p:cNvPr>
          <p:cNvSpPr/>
          <p:nvPr/>
        </p:nvSpPr>
        <p:spPr>
          <a:xfrm>
            <a:off x="10037829" y="4998584"/>
            <a:ext cx="223284" cy="255181"/>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F976B00-8992-4F16-811C-70FCE43DA131}"/>
              </a:ext>
            </a:extLst>
          </p:cNvPr>
          <p:cNvSpPr/>
          <p:nvPr/>
        </p:nvSpPr>
        <p:spPr>
          <a:xfrm>
            <a:off x="9196675" y="3654731"/>
            <a:ext cx="223284" cy="255181"/>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8EE428A-8F59-4B4E-9FDF-B6646C66F059}"/>
              </a:ext>
            </a:extLst>
          </p:cNvPr>
          <p:cNvSpPr/>
          <p:nvPr/>
        </p:nvSpPr>
        <p:spPr>
          <a:xfrm>
            <a:off x="9527485" y="3780697"/>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21DE0E7-1E8E-4DBB-981A-3F350C9B497D}"/>
              </a:ext>
            </a:extLst>
          </p:cNvPr>
          <p:cNvSpPr/>
          <p:nvPr/>
        </p:nvSpPr>
        <p:spPr>
          <a:xfrm>
            <a:off x="9793767" y="4875510"/>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AE56AB9-DC05-4FB9-A1B0-1D1C460EE0FC}"/>
              </a:ext>
            </a:extLst>
          </p:cNvPr>
          <p:cNvSpPr/>
          <p:nvPr/>
        </p:nvSpPr>
        <p:spPr>
          <a:xfrm>
            <a:off x="9778793" y="4196645"/>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061AC065-D0A8-474D-A31B-950680D324B7}"/>
              </a:ext>
            </a:extLst>
          </p:cNvPr>
          <p:cNvSpPr/>
          <p:nvPr/>
        </p:nvSpPr>
        <p:spPr>
          <a:xfrm>
            <a:off x="10169739" y="4806157"/>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54E2204-CFDC-4AAD-B516-B4F8B4BA01A6}"/>
              </a:ext>
            </a:extLst>
          </p:cNvPr>
          <p:cNvSpPr/>
          <p:nvPr/>
        </p:nvSpPr>
        <p:spPr>
          <a:xfrm>
            <a:off x="9505994" y="4423214"/>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0721FF-7C60-4B5E-8E71-04AE4B8D9080}"/>
              </a:ext>
            </a:extLst>
          </p:cNvPr>
          <p:cNvSpPr/>
          <p:nvPr/>
        </p:nvSpPr>
        <p:spPr>
          <a:xfrm>
            <a:off x="9239693" y="3953312"/>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F222212-0EBF-4AFC-8284-7FDDBD1E4C0A}"/>
              </a:ext>
            </a:extLst>
          </p:cNvPr>
          <p:cNvSpPr/>
          <p:nvPr/>
        </p:nvSpPr>
        <p:spPr>
          <a:xfrm>
            <a:off x="10037829" y="4487821"/>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DDD939E0-35DA-42A2-BAE3-A1313F9B9BA0}"/>
              </a:ext>
            </a:extLst>
          </p:cNvPr>
          <p:cNvSpPr/>
          <p:nvPr/>
        </p:nvSpPr>
        <p:spPr>
          <a:xfrm rot="3410238">
            <a:off x="8423408" y="3987045"/>
            <a:ext cx="2632356" cy="922631"/>
          </a:xfrm>
          <a:prstGeom prst="ellipse">
            <a:avLst/>
          </a:prstGeom>
          <a:solidFill>
            <a:srgbClr val="FFFF00">
              <a:alpha val="50196"/>
            </a:srgb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60F40609-6803-43D2-9ECD-A52C5C66F4F4}"/>
              </a:ext>
            </a:extLst>
          </p:cNvPr>
          <p:cNvSpPr/>
          <p:nvPr/>
        </p:nvSpPr>
        <p:spPr>
          <a:xfrm rot="4002647">
            <a:off x="8630646" y="3888691"/>
            <a:ext cx="774996" cy="443331"/>
          </a:xfrm>
          <a:prstGeom prst="ellipse">
            <a:avLst/>
          </a:prstGeom>
          <a:solidFill>
            <a:srgbClr val="0070C0">
              <a:alpha val="3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4B4B4FE9-A105-41C2-8381-AAF12E54CE5C}"/>
              </a:ext>
            </a:extLst>
          </p:cNvPr>
          <p:cNvSpPr/>
          <p:nvPr/>
        </p:nvSpPr>
        <p:spPr>
          <a:xfrm>
            <a:off x="9306775" y="3654731"/>
            <a:ext cx="1020726" cy="2147777"/>
          </a:xfrm>
          <a:custGeom>
            <a:avLst/>
            <a:gdLst>
              <a:gd name="connsiteX0" fmla="*/ 786810 w 1020726"/>
              <a:gd name="connsiteY0" fmla="*/ 2147777 h 2147777"/>
              <a:gd name="connsiteX1" fmla="*/ 978196 w 1020726"/>
              <a:gd name="connsiteY1" fmla="*/ 1913861 h 2147777"/>
              <a:gd name="connsiteX2" fmla="*/ 1020726 w 1020726"/>
              <a:gd name="connsiteY2" fmla="*/ 1658680 h 2147777"/>
              <a:gd name="connsiteX3" fmla="*/ 850605 w 1020726"/>
              <a:gd name="connsiteY3" fmla="*/ 1392866 h 2147777"/>
              <a:gd name="connsiteX4" fmla="*/ 648586 w 1020726"/>
              <a:gd name="connsiteY4" fmla="*/ 1031359 h 2147777"/>
              <a:gd name="connsiteX5" fmla="*/ 499730 w 1020726"/>
              <a:gd name="connsiteY5" fmla="*/ 861238 h 2147777"/>
              <a:gd name="connsiteX6" fmla="*/ 223284 w 1020726"/>
              <a:gd name="connsiteY6" fmla="*/ 457200 h 2147777"/>
              <a:gd name="connsiteX7" fmla="*/ 0 w 1020726"/>
              <a:gd name="connsiteY7" fmla="*/ 63796 h 2147777"/>
              <a:gd name="connsiteX8" fmla="*/ 21265 w 1020726"/>
              <a:gd name="connsiteY8" fmla="*/ 0 h 2147777"/>
              <a:gd name="connsiteX9" fmla="*/ 21265 w 1020726"/>
              <a:gd name="connsiteY9" fmla="*/ 0 h 2147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0726" h="2147777">
                <a:moveTo>
                  <a:pt x="786810" y="2147777"/>
                </a:moveTo>
                <a:lnTo>
                  <a:pt x="978196" y="1913861"/>
                </a:lnTo>
                <a:lnTo>
                  <a:pt x="1020726" y="1658680"/>
                </a:lnTo>
                <a:lnTo>
                  <a:pt x="850605" y="1392866"/>
                </a:lnTo>
                <a:lnTo>
                  <a:pt x="648586" y="1031359"/>
                </a:lnTo>
                <a:lnTo>
                  <a:pt x="499730" y="861238"/>
                </a:lnTo>
                <a:lnTo>
                  <a:pt x="223284" y="457200"/>
                </a:lnTo>
                <a:lnTo>
                  <a:pt x="0" y="63796"/>
                </a:lnTo>
                <a:lnTo>
                  <a:pt x="21265" y="0"/>
                </a:lnTo>
                <a:lnTo>
                  <a:pt x="21265" y="0"/>
                </a:ln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FBE92A71-A3FC-4510-A705-FE75E4DEACE5}"/>
              </a:ext>
            </a:extLst>
          </p:cNvPr>
          <p:cNvSpPr/>
          <p:nvPr/>
        </p:nvSpPr>
        <p:spPr>
          <a:xfrm rot="2364867">
            <a:off x="9850863" y="5336489"/>
            <a:ext cx="774996" cy="443331"/>
          </a:xfrm>
          <a:prstGeom prst="ellipse">
            <a:avLst/>
          </a:prstGeom>
          <a:solidFill>
            <a:srgbClr val="0070C0">
              <a:alpha val="3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85B0EF85-42F0-79F8-8001-683AA17162E9}"/>
              </a:ext>
            </a:extLst>
          </p:cNvPr>
          <p:cNvCxnSpPr>
            <a:cxnSpLocks/>
          </p:cNvCxnSpPr>
          <p:nvPr/>
        </p:nvCxnSpPr>
        <p:spPr>
          <a:xfrm>
            <a:off x="9739586" y="3019647"/>
            <a:ext cx="1319210" cy="212122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7204DA5A-6E09-D8AA-F371-C1059B621293}"/>
              </a:ext>
            </a:extLst>
          </p:cNvPr>
          <p:cNvSpPr txBox="1"/>
          <p:nvPr/>
        </p:nvSpPr>
        <p:spPr>
          <a:xfrm rot="19700093">
            <a:off x="10318408" y="2826501"/>
            <a:ext cx="1626782" cy="1569660"/>
          </a:xfrm>
          <a:prstGeom prst="rect">
            <a:avLst/>
          </a:prstGeom>
          <a:noFill/>
        </p:spPr>
        <p:txBody>
          <a:bodyPr wrap="square" rtlCol="0">
            <a:spAutoFit/>
          </a:bodyPr>
          <a:lstStyle/>
          <a:p>
            <a:r>
              <a:rPr lang="en-US" sz="1600" dirty="0">
                <a:solidFill>
                  <a:schemeClr val="bg1"/>
                </a:solidFill>
              </a:rPr>
              <a:t>Equivalent Distance From Washington DC to Boston Through  7 States and DC</a:t>
            </a:r>
          </a:p>
        </p:txBody>
      </p:sp>
      <p:pic>
        <p:nvPicPr>
          <p:cNvPr id="3" name="Picture 2">
            <a:extLst>
              <a:ext uri="{FF2B5EF4-FFF2-40B4-BE49-F238E27FC236}">
                <a16:creationId xmlns:a16="http://schemas.microsoft.com/office/drawing/2014/main" id="{F927F513-B76C-FE49-B1CB-B0014CBACF46}"/>
              </a:ext>
            </a:extLst>
          </p:cNvPr>
          <p:cNvPicPr>
            <a:picLocks noChangeAspect="1"/>
          </p:cNvPicPr>
          <p:nvPr/>
        </p:nvPicPr>
        <p:blipFill rotWithShape="1">
          <a:blip r:embed="rId3"/>
          <a:srcRect l="16386" r="16604"/>
          <a:stretch/>
        </p:blipFill>
        <p:spPr>
          <a:xfrm>
            <a:off x="753742" y="3894210"/>
            <a:ext cx="1459257" cy="1247264"/>
          </a:xfrm>
          <a:prstGeom prst="rect">
            <a:avLst/>
          </a:prstGeom>
          <a:ln w="9525">
            <a:solidFill>
              <a:schemeClr val="bg1"/>
            </a:solidFill>
          </a:ln>
          <a:effectLst>
            <a:softEdge rad="0"/>
          </a:effectLst>
        </p:spPr>
      </p:pic>
      <p:pic>
        <p:nvPicPr>
          <p:cNvPr id="23" name="Picture 22">
            <a:extLst>
              <a:ext uri="{FF2B5EF4-FFF2-40B4-BE49-F238E27FC236}">
                <a16:creationId xmlns:a16="http://schemas.microsoft.com/office/drawing/2014/main" id="{5661368B-E66C-DA5F-0E0D-03A6A18AECE4}"/>
              </a:ext>
            </a:extLst>
          </p:cNvPr>
          <p:cNvPicPr>
            <a:picLocks noChangeAspect="1"/>
          </p:cNvPicPr>
          <p:nvPr/>
        </p:nvPicPr>
        <p:blipFill rotWithShape="1">
          <a:blip r:embed="rId4"/>
          <a:srcRect l="8255" t="36593" r="7940" b="36280"/>
          <a:stretch/>
        </p:blipFill>
        <p:spPr>
          <a:xfrm>
            <a:off x="301492" y="5273106"/>
            <a:ext cx="2363755" cy="765110"/>
          </a:xfrm>
          <a:prstGeom prst="rect">
            <a:avLst/>
          </a:prstGeom>
          <a:ln>
            <a:solidFill>
              <a:schemeClr val="bg1"/>
            </a:solidFill>
          </a:ln>
        </p:spPr>
      </p:pic>
      <p:sp>
        <p:nvSpPr>
          <p:cNvPr id="26" name="TextBox 25">
            <a:extLst>
              <a:ext uri="{FF2B5EF4-FFF2-40B4-BE49-F238E27FC236}">
                <a16:creationId xmlns:a16="http://schemas.microsoft.com/office/drawing/2014/main" id="{A5848B59-0E0E-6376-D4BE-8B6CF80439EA}"/>
              </a:ext>
            </a:extLst>
          </p:cNvPr>
          <p:cNvSpPr txBox="1"/>
          <p:nvPr/>
        </p:nvSpPr>
        <p:spPr>
          <a:xfrm>
            <a:off x="2912023" y="2348817"/>
            <a:ext cx="2889629" cy="2800767"/>
          </a:xfrm>
          <a:prstGeom prst="rect">
            <a:avLst/>
          </a:prstGeom>
          <a:noFill/>
        </p:spPr>
        <p:txBody>
          <a:bodyPr wrap="square">
            <a:spAutoFit/>
          </a:bodyPr>
          <a:lstStyle/>
          <a:p>
            <a:r>
              <a:rPr lang="en-US" sz="2800" dirty="0">
                <a:solidFill>
                  <a:schemeClr val="bg1"/>
                </a:solidFill>
              </a:rPr>
              <a:t>November 2022</a:t>
            </a:r>
          </a:p>
          <a:p>
            <a:endParaRPr lang="en-US" sz="2800" dirty="0">
              <a:solidFill>
                <a:schemeClr val="bg1"/>
              </a:solidFill>
            </a:endParaRPr>
          </a:p>
          <a:p>
            <a:r>
              <a:rPr lang="en-US" sz="2400" dirty="0">
                <a:solidFill>
                  <a:schemeClr val="bg1"/>
                </a:solidFill>
              </a:rPr>
              <a:t>Tony Boren,</a:t>
            </a:r>
          </a:p>
          <a:p>
            <a:r>
              <a:rPr lang="en-US" sz="2400" dirty="0">
                <a:solidFill>
                  <a:schemeClr val="bg1"/>
                </a:solidFill>
              </a:rPr>
              <a:t>Executive Director</a:t>
            </a:r>
          </a:p>
          <a:p>
            <a:endParaRPr lang="en-US" sz="2400" dirty="0">
              <a:solidFill>
                <a:schemeClr val="bg1"/>
              </a:solidFill>
            </a:endParaRPr>
          </a:p>
          <a:p>
            <a:r>
              <a:rPr lang="en-US" sz="2400" dirty="0">
                <a:solidFill>
                  <a:schemeClr val="bg1"/>
                </a:solidFill>
              </a:rPr>
              <a:t>Fresno Council of Governments</a:t>
            </a:r>
          </a:p>
        </p:txBody>
      </p:sp>
    </p:spTree>
    <p:extLst>
      <p:ext uri="{BB962C8B-B14F-4D97-AF65-F5344CB8AC3E}">
        <p14:creationId xmlns:p14="http://schemas.microsoft.com/office/powerpoint/2010/main" val="30321847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AD3A3-070B-E75C-7264-D1B31091FE04}"/>
              </a:ext>
            </a:extLst>
          </p:cNvPr>
          <p:cNvSpPr>
            <a:spLocks noGrp="1"/>
          </p:cNvSpPr>
          <p:nvPr>
            <p:ph type="title"/>
          </p:nvPr>
        </p:nvSpPr>
        <p:spPr/>
        <p:txBody>
          <a:bodyPr/>
          <a:lstStyle/>
          <a:p>
            <a:r>
              <a:rPr lang="en-US" dirty="0"/>
              <a:t>CAIPS Participants/Partners</a:t>
            </a:r>
          </a:p>
        </p:txBody>
      </p:sp>
      <p:sp>
        <p:nvSpPr>
          <p:cNvPr id="3" name="Content Placeholder 2">
            <a:extLst>
              <a:ext uri="{FF2B5EF4-FFF2-40B4-BE49-F238E27FC236}">
                <a16:creationId xmlns:a16="http://schemas.microsoft.com/office/drawing/2014/main" id="{A83E065F-6AB2-BD93-9D06-307D77D0C354}"/>
              </a:ext>
            </a:extLst>
          </p:cNvPr>
          <p:cNvSpPr>
            <a:spLocks noGrp="1"/>
          </p:cNvSpPr>
          <p:nvPr>
            <p:ph idx="1"/>
          </p:nvPr>
        </p:nvSpPr>
        <p:spPr>
          <a:xfrm>
            <a:off x="205481" y="2209281"/>
            <a:ext cx="11781037" cy="4563658"/>
          </a:xfrm>
        </p:spPr>
        <p:txBody>
          <a:bodyPr>
            <a:normAutofit fontScale="92500"/>
          </a:bodyPr>
          <a:lstStyle/>
          <a:p>
            <a:pPr marL="457200" lvl="1" indent="0">
              <a:buNone/>
            </a:pPr>
            <a:r>
              <a:rPr lang="en-US" sz="2400" u="sng" dirty="0">
                <a:solidFill>
                  <a:schemeClr val="bg1"/>
                </a:solidFill>
              </a:rPr>
              <a:t>Public</a:t>
            </a:r>
          </a:p>
          <a:p>
            <a:pPr lvl="1">
              <a:buFont typeface="Wingdings" panose="05000000000000000000" pitchFamily="2" charset="2"/>
              <a:buChar char="§"/>
            </a:pPr>
            <a:r>
              <a:rPr lang="en-US" sz="2400" dirty="0">
                <a:solidFill>
                  <a:schemeClr val="bg1"/>
                </a:solidFill>
              </a:rPr>
              <a:t>State of California</a:t>
            </a:r>
          </a:p>
          <a:p>
            <a:pPr lvl="1">
              <a:buFont typeface="Wingdings" panose="05000000000000000000" pitchFamily="2" charset="2"/>
              <a:buChar char="§"/>
            </a:pPr>
            <a:r>
              <a:rPr lang="en-US" sz="2400" dirty="0">
                <a:solidFill>
                  <a:schemeClr val="bg1"/>
                </a:solidFill>
              </a:rPr>
              <a:t>US Government</a:t>
            </a:r>
          </a:p>
          <a:p>
            <a:pPr lvl="1">
              <a:buFont typeface="Wingdings" panose="05000000000000000000" pitchFamily="2" charset="2"/>
              <a:buChar char="§"/>
            </a:pPr>
            <a:r>
              <a:rPr lang="en-US" sz="2400" dirty="0">
                <a:solidFill>
                  <a:schemeClr val="bg1"/>
                </a:solidFill>
              </a:rPr>
              <a:t>Air Quality Districts – South Coast (LA), San Joaquin Valley, Sacramento </a:t>
            </a:r>
          </a:p>
          <a:p>
            <a:pPr lvl="1">
              <a:buFont typeface="Wingdings" panose="05000000000000000000" pitchFamily="2" charset="2"/>
              <a:buChar char="§"/>
            </a:pPr>
            <a:r>
              <a:rPr lang="en-US" sz="2400" dirty="0">
                <a:solidFill>
                  <a:schemeClr val="bg1"/>
                </a:solidFill>
              </a:rPr>
              <a:t>MPOs/RTPAs – Eight; From Sacramento Through Bakersfield</a:t>
            </a:r>
          </a:p>
          <a:p>
            <a:pPr lvl="1">
              <a:buFont typeface="Wingdings" panose="05000000000000000000" pitchFamily="2" charset="2"/>
              <a:buChar char="§"/>
            </a:pPr>
            <a:r>
              <a:rPr lang="en-US" sz="2400" dirty="0">
                <a:solidFill>
                  <a:schemeClr val="bg1"/>
                </a:solidFill>
              </a:rPr>
              <a:t>Ports</a:t>
            </a:r>
          </a:p>
          <a:p>
            <a:pPr lvl="2"/>
            <a:r>
              <a:rPr lang="en-US" sz="2400" dirty="0">
                <a:solidFill>
                  <a:schemeClr val="bg1"/>
                </a:solidFill>
              </a:rPr>
              <a:t>Ocean: Los Angeles, Long Beach</a:t>
            </a:r>
          </a:p>
          <a:p>
            <a:pPr lvl="2"/>
            <a:r>
              <a:rPr lang="en-US" sz="2400" dirty="0">
                <a:solidFill>
                  <a:schemeClr val="bg1"/>
                </a:solidFill>
              </a:rPr>
              <a:t>Inland: Stockton</a:t>
            </a:r>
          </a:p>
          <a:p>
            <a:pPr marL="457200" lvl="1" indent="0">
              <a:buNone/>
            </a:pPr>
            <a:r>
              <a:rPr lang="en-US" sz="2400" u="sng" dirty="0">
                <a:solidFill>
                  <a:schemeClr val="bg1"/>
                </a:solidFill>
              </a:rPr>
              <a:t>Private</a:t>
            </a:r>
          </a:p>
          <a:p>
            <a:pPr lvl="1">
              <a:buFont typeface="Wingdings" panose="05000000000000000000" pitchFamily="2" charset="2"/>
              <a:buChar char="§"/>
            </a:pPr>
            <a:r>
              <a:rPr lang="en-US" sz="2400" dirty="0">
                <a:solidFill>
                  <a:schemeClr val="bg1"/>
                </a:solidFill>
              </a:rPr>
              <a:t>Shippers</a:t>
            </a:r>
          </a:p>
          <a:p>
            <a:pPr lvl="2"/>
            <a:r>
              <a:rPr lang="en-US" sz="2400" dirty="0">
                <a:solidFill>
                  <a:schemeClr val="bg1"/>
                </a:solidFill>
              </a:rPr>
              <a:t>Including Inbound Retail and Industrial Supply Chains to Outbound Agriculture</a:t>
            </a:r>
          </a:p>
          <a:p>
            <a:pPr lvl="1">
              <a:buFont typeface="Wingdings" panose="05000000000000000000" pitchFamily="2" charset="2"/>
              <a:buChar char="§"/>
            </a:pPr>
            <a:r>
              <a:rPr lang="en-US" sz="2400" dirty="0">
                <a:solidFill>
                  <a:schemeClr val="bg1"/>
                </a:solidFill>
              </a:rPr>
              <a:t>Rail/Truck/Clean Energy Companies/Infrastructure Risk Capital</a:t>
            </a:r>
          </a:p>
          <a:p>
            <a:pPr lvl="1">
              <a:buFont typeface="Wingdings" panose="05000000000000000000" pitchFamily="2" charset="2"/>
              <a:buChar char="§"/>
            </a:pPr>
            <a:endParaRPr lang="en-US" dirty="0">
              <a:solidFill>
                <a:schemeClr val="bg1"/>
              </a:solidFill>
            </a:endParaRPr>
          </a:p>
          <a:p>
            <a:endParaRPr lang="en-US" dirty="0"/>
          </a:p>
        </p:txBody>
      </p:sp>
    </p:spTree>
    <p:extLst>
      <p:ext uri="{BB962C8B-B14F-4D97-AF65-F5344CB8AC3E}">
        <p14:creationId xmlns:p14="http://schemas.microsoft.com/office/powerpoint/2010/main" val="2017224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C3268A-A951-1BD4-DAFA-DCEE07F73D19}"/>
              </a:ext>
            </a:extLst>
          </p:cNvPr>
          <p:cNvSpPr>
            <a:spLocks noGrp="1"/>
          </p:cNvSpPr>
          <p:nvPr>
            <p:ph type="title"/>
          </p:nvPr>
        </p:nvSpPr>
        <p:spPr/>
        <p:txBody>
          <a:bodyPr/>
          <a:lstStyle/>
          <a:p>
            <a:r>
              <a:rPr lang="en-US" dirty="0"/>
              <a:t>CAIPS Background/Overview-Phase One</a:t>
            </a:r>
          </a:p>
        </p:txBody>
      </p:sp>
      <p:sp>
        <p:nvSpPr>
          <p:cNvPr id="3" name="Content Placeholder 2">
            <a:extLst>
              <a:ext uri="{FF2B5EF4-FFF2-40B4-BE49-F238E27FC236}">
                <a16:creationId xmlns:a16="http://schemas.microsoft.com/office/drawing/2014/main" id="{4539F1DE-5FFB-A284-BB47-AB56E6CFF009}"/>
              </a:ext>
            </a:extLst>
          </p:cNvPr>
          <p:cNvSpPr>
            <a:spLocks noGrp="1"/>
          </p:cNvSpPr>
          <p:nvPr>
            <p:ph idx="1"/>
          </p:nvPr>
        </p:nvSpPr>
        <p:spPr/>
        <p:txBody>
          <a:bodyPr>
            <a:normAutofit fontScale="92500" lnSpcReduction="10000"/>
          </a:bodyPr>
          <a:lstStyle/>
          <a:p>
            <a:r>
              <a:rPr lang="en-US" dirty="0"/>
              <a:t>CAIPS Regional Planning Study Formally Began in 2019 </a:t>
            </a:r>
          </a:p>
          <a:p>
            <a:r>
              <a:rPr lang="en-US" dirty="0"/>
              <a:t>Lead Agencies-California Forward/ Port of Los Angeles</a:t>
            </a:r>
          </a:p>
          <a:p>
            <a:r>
              <a:rPr lang="en-US" dirty="0"/>
              <a:t>Funding Sources: Ports of LA/LB, 2 Air Quality Districts/Counties/Cities </a:t>
            </a:r>
          </a:p>
          <a:p>
            <a:r>
              <a:rPr lang="en-US" dirty="0"/>
              <a:t>Primary Consultant-Global Logistics Development Inc. (GLD Inc.)</a:t>
            </a:r>
          </a:p>
          <a:p>
            <a:r>
              <a:rPr lang="en-US" dirty="0"/>
              <a:t>Feasibility Analysis/Market Size Analysis</a:t>
            </a:r>
          </a:p>
          <a:p>
            <a:r>
              <a:rPr lang="en-US" dirty="0"/>
              <a:t>Truck vs. Rail Transpiration Costs</a:t>
            </a:r>
          </a:p>
          <a:p>
            <a:r>
              <a:rPr lang="en-US" dirty="0"/>
              <a:t>Criteria Pollutant Reduction Analysis</a:t>
            </a:r>
          </a:p>
          <a:p>
            <a:r>
              <a:rPr lang="en-US" dirty="0"/>
              <a:t>Greenhouse Gas Impacts</a:t>
            </a:r>
          </a:p>
          <a:p>
            <a:r>
              <a:rPr lang="en-US" dirty="0"/>
              <a:t> Safety Benefits</a:t>
            </a:r>
          </a:p>
          <a:p>
            <a:endParaRPr lang="en-US" dirty="0"/>
          </a:p>
        </p:txBody>
      </p:sp>
    </p:spTree>
    <p:extLst>
      <p:ext uri="{BB962C8B-B14F-4D97-AF65-F5344CB8AC3E}">
        <p14:creationId xmlns:p14="http://schemas.microsoft.com/office/powerpoint/2010/main" val="32848980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F2DEF-9748-E3E6-8AF8-B39696A81F85}"/>
              </a:ext>
            </a:extLst>
          </p:cNvPr>
          <p:cNvSpPr>
            <a:spLocks noGrp="1"/>
          </p:cNvSpPr>
          <p:nvPr>
            <p:ph type="title"/>
          </p:nvPr>
        </p:nvSpPr>
        <p:spPr/>
        <p:txBody>
          <a:bodyPr/>
          <a:lstStyle/>
          <a:p>
            <a:r>
              <a:rPr lang="en-US" dirty="0"/>
              <a:t>CAIPS Background/Overview -Phase Two </a:t>
            </a:r>
          </a:p>
        </p:txBody>
      </p:sp>
      <p:sp>
        <p:nvSpPr>
          <p:cNvPr id="3" name="Content Placeholder 2">
            <a:extLst>
              <a:ext uri="{FF2B5EF4-FFF2-40B4-BE49-F238E27FC236}">
                <a16:creationId xmlns:a16="http://schemas.microsoft.com/office/drawing/2014/main" id="{44F076A8-9DEE-C971-0915-431C00341DDE}"/>
              </a:ext>
            </a:extLst>
          </p:cNvPr>
          <p:cNvSpPr>
            <a:spLocks noGrp="1"/>
          </p:cNvSpPr>
          <p:nvPr>
            <p:ph idx="1"/>
          </p:nvPr>
        </p:nvSpPr>
        <p:spPr/>
        <p:txBody>
          <a:bodyPr>
            <a:normAutofit/>
          </a:bodyPr>
          <a:lstStyle/>
          <a:p>
            <a:r>
              <a:rPr lang="en-US" dirty="0"/>
              <a:t>Lead Agency-Fresno COG serving as Project Manager on behalf of the eight SJV COGs and Sacramento Council of Governments</a:t>
            </a:r>
          </a:p>
          <a:p>
            <a:r>
              <a:rPr lang="en-US" dirty="0"/>
              <a:t>Funding Sources-Ports of LA/LB,3 Air Quality Districts, Sacramento County </a:t>
            </a:r>
          </a:p>
          <a:p>
            <a:r>
              <a:rPr lang="en-US" dirty="0"/>
              <a:t>Establish Executive Advisory Group (EAG)</a:t>
            </a:r>
          </a:p>
          <a:p>
            <a:r>
              <a:rPr lang="en-US" dirty="0"/>
              <a:t>Market Readiness Analysis/Develop Preliminary Business Model </a:t>
            </a:r>
          </a:p>
          <a:p>
            <a:r>
              <a:rPr lang="en-US" dirty="0"/>
              <a:t>Preliminary Cost Estimates for </a:t>
            </a:r>
            <a:r>
              <a:rPr lang="en-US" dirty="0" err="1"/>
              <a:t>Tradeports</a:t>
            </a:r>
            <a:endParaRPr lang="en-US" dirty="0"/>
          </a:p>
          <a:p>
            <a:r>
              <a:rPr lang="en-US" dirty="0"/>
              <a:t>Class One Railroads Engagement  </a:t>
            </a:r>
          </a:p>
          <a:p>
            <a:endParaRPr lang="en-US" dirty="0"/>
          </a:p>
          <a:p>
            <a:endParaRPr lang="en-US" dirty="0"/>
          </a:p>
        </p:txBody>
      </p:sp>
    </p:spTree>
    <p:extLst>
      <p:ext uri="{BB962C8B-B14F-4D97-AF65-F5344CB8AC3E}">
        <p14:creationId xmlns:p14="http://schemas.microsoft.com/office/powerpoint/2010/main" val="21277146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9CDBC-E8F1-32F6-C703-4D66AA510081}"/>
              </a:ext>
            </a:extLst>
          </p:cNvPr>
          <p:cNvSpPr>
            <a:spLocks noGrp="1"/>
          </p:cNvSpPr>
          <p:nvPr>
            <p:ph type="title"/>
          </p:nvPr>
        </p:nvSpPr>
        <p:spPr/>
        <p:txBody>
          <a:bodyPr/>
          <a:lstStyle/>
          <a:p>
            <a:r>
              <a:rPr lang="en-US" dirty="0"/>
              <a:t>CAIPS Background/Overview Phase 3</a:t>
            </a:r>
          </a:p>
        </p:txBody>
      </p:sp>
      <p:sp>
        <p:nvSpPr>
          <p:cNvPr id="3" name="Content Placeholder 2">
            <a:extLst>
              <a:ext uri="{FF2B5EF4-FFF2-40B4-BE49-F238E27FC236}">
                <a16:creationId xmlns:a16="http://schemas.microsoft.com/office/drawing/2014/main" id="{252F66F6-225D-A7F5-DF2A-1F9EF86BBEB4}"/>
              </a:ext>
            </a:extLst>
          </p:cNvPr>
          <p:cNvSpPr>
            <a:spLocks noGrp="1"/>
          </p:cNvSpPr>
          <p:nvPr>
            <p:ph idx="1"/>
          </p:nvPr>
        </p:nvSpPr>
        <p:spPr/>
        <p:txBody>
          <a:bodyPr>
            <a:normAutofit fontScale="92500"/>
          </a:bodyPr>
          <a:lstStyle/>
          <a:p>
            <a:r>
              <a:rPr lang="en-US" dirty="0"/>
              <a:t>Lead Agency- Fresno COG on behalf of the SJV COGs and SACOG </a:t>
            </a:r>
          </a:p>
          <a:p>
            <a:r>
              <a:rPr lang="en-US" dirty="0"/>
              <a:t>Funding Source:  Caltrans Planning Grant</a:t>
            </a:r>
          </a:p>
          <a:p>
            <a:r>
              <a:rPr lang="en-US" dirty="0"/>
              <a:t>Develop Project Financial Model</a:t>
            </a:r>
          </a:p>
          <a:p>
            <a:r>
              <a:rPr lang="en-US" dirty="0"/>
              <a:t>Business Plan for high-efficiency </a:t>
            </a:r>
            <a:r>
              <a:rPr lang="en-US" dirty="0" err="1"/>
              <a:t>Tradeports</a:t>
            </a:r>
            <a:r>
              <a:rPr lang="en-US" dirty="0"/>
              <a:t> utilizing sustainable energy </a:t>
            </a:r>
          </a:p>
          <a:p>
            <a:r>
              <a:rPr lang="en-US" dirty="0"/>
              <a:t>Conduct Site Suitability Analysis for </a:t>
            </a:r>
            <a:r>
              <a:rPr lang="en-US" dirty="0" err="1"/>
              <a:t>Tradeports</a:t>
            </a:r>
            <a:r>
              <a:rPr lang="en-US" dirty="0"/>
              <a:t>/Satellites</a:t>
            </a:r>
          </a:p>
          <a:p>
            <a:r>
              <a:rPr lang="en-US" dirty="0"/>
              <a:t>Begin development of delivery entity framework (JPA) </a:t>
            </a:r>
          </a:p>
          <a:p>
            <a:r>
              <a:rPr lang="en-US" dirty="0"/>
              <a:t>Detailed indirect and direct capital costs</a:t>
            </a:r>
          </a:p>
          <a:p>
            <a:r>
              <a:rPr lang="en-US" dirty="0"/>
              <a:t>Develop P3 (Public/Private) Delivery Options  </a:t>
            </a:r>
          </a:p>
        </p:txBody>
      </p:sp>
    </p:spTree>
    <p:extLst>
      <p:ext uri="{BB962C8B-B14F-4D97-AF65-F5344CB8AC3E}">
        <p14:creationId xmlns:p14="http://schemas.microsoft.com/office/powerpoint/2010/main" val="4436823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98CB18-290D-4FA9-6B20-BCA866911F26}"/>
              </a:ext>
            </a:extLst>
          </p:cNvPr>
          <p:cNvSpPr>
            <a:spLocks noGrp="1"/>
          </p:cNvSpPr>
          <p:nvPr>
            <p:ph type="title"/>
          </p:nvPr>
        </p:nvSpPr>
        <p:spPr/>
        <p:txBody>
          <a:bodyPr/>
          <a:lstStyle/>
          <a:p>
            <a:r>
              <a:rPr lang="en-US" dirty="0"/>
              <a:t>Phase Four-CAIPS and the USDOT</a:t>
            </a:r>
          </a:p>
        </p:txBody>
      </p:sp>
      <p:sp>
        <p:nvSpPr>
          <p:cNvPr id="3" name="Content Placeholder 2">
            <a:extLst>
              <a:ext uri="{FF2B5EF4-FFF2-40B4-BE49-F238E27FC236}">
                <a16:creationId xmlns:a16="http://schemas.microsoft.com/office/drawing/2014/main" id="{4DA71BB7-CD4E-95FE-6593-963432D31035}"/>
              </a:ext>
            </a:extLst>
          </p:cNvPr>
          <p:cNvSpPr>
            <a:spLocks noGrp="1"/>
          </p:cNvSpPr>
          <p:nvPr>
            <p:ph idx="1"/>
          </p:nvPr>
        </p:nvSpPr>
        <p:spPr>
          <a:xfrm>
            <a:off x="680321" y="2517625"/>
            <a:ext cx="7442953" cy="4106457"/>
          </a:xfrm>
        </p:spPr>
        <p:txBody>
          <a:bodyPr>
            <a:normAutofit/>
          </a:bodyPr>
          <a:lstStyle/>
          <a:p>
            <a:pPr>
              <a:buFont typeface="Wingdings" panose="05000000000000000000" pitchFamily="2" charset="2"/>
              <a:buChar char="§"/>
            </a:pPr>
            <a:r>
              <a:rPr lang="en-US" dirty="0">
                <a:solidFill>
                  <a:schemeClr val="bg1"/>
                </a:solidFill>
              </a:rPr>
              <a:t>Project Development Discussions between CAIP Stakeholders-and USDOT Began In 2019</a:t>
            </a:r>
          </a:p>
          <a:p>
            <a:pPr>
              <a:buFont typeface="Wingdings" panose="05000000000000000000" pitchFamily="2" charset="2"/>
              <a:buChar char="§"/>
            </a:pPr>
            <a:r>
              <a:rPr lang="en-US" dirty="0">
                <a:solidFill>
                  <a:schemeClr val="bg1"/>
                </a:solidFill>
              </a:rPr>
              <a:t>Project Designated a Regional Infrastructure Accelerator by USDOT in Fall 2021</a:t>
            </a:r>
          </a:p>
          <a:p>
            <a:pPr>
              <a:buFont typeface="Wingdings" panose="05000000000000000000" pitchFamily="2" charset="2"/>
              <a:buChar char="§"/>
            </a:pPr>
            <a:r>
              <a:rPr lang="en-US" dirty="0">
                <a:solidFill>
                  <a:schemeClr val="bg1"/>
                </a:solidFill>
              </a:rPr>
              <a:t>Partnership with Build America Bureau</a:t>
            </a:r>
          </a:p>
          <a:p>
            <a:pPr>
              <a:buFont typeface="Wingdings" panose="05000000000000000000" pitchFamily="2" charset="2"/>
              <a:buChar char="§"/>
            </a:pPr>
            <a:r>
              <a:rPr lang="en-US" dirty="0">
                <a:solidFill>
                  <a:schemeClr val="bg1"/>
                </a:solidFill>
              </a:rPr>
              <a:t>Development of a Public-Private Financing Structure</a:t>
            </a:r>
          </a:p>
          <a:p>
            <a:pPr>
              <a:buFont typeface="Wingdings" panose="05000000000000000000" pitchFamily="2" charset="2"/>
              <a:buChar char="§"/>
            </a:pPr>
            <a:r>
              <a:rPr lang="en-US" dirty="0">
                <a:solidFill>
                  <a:schemeClr val="bg1"/>
                </a:solidFill>
              </a:rPr>
              <a:t>CAIP was identified as a “Project of Significance” in addressing supply chain challenges in recent agreement  between USDOT-California  </a:t>
            </a:r>
          </a:p>
        </p:txBody>
      </p:sp>
      <p:pic>
        <p:nvPicPr>
          <p:cNvPr id="4" name="Picture 3">
            <a:extLst>
              <a:ext uri="{FF2B5EF4-FFF2-40B4-BE49-F238E27FC236}">
                <a16:creationId xmlns:a16="http://schemas.microsoft.com/office/drawing/2014/main" id="{2C6EAC43-1263-F5C3-328E-8F9BA4429238}"/>
              </a:ext>
            </a:extLst>
          </p:cNvPr>
          <p:cNvPicPr>
            <a:picLocks noChangeAspect="1"/>
          </p:cNvPicPr>
          <p:nvPr/>
        </p:nvPicPr>
        <p:blipFill>
          <a:blip r:embed="rId2"/>
          <a:stretch>
            <a:fillRect/>
          </a:stretch>
        </p:blipFill>
        <p:spPr>
          <a:xfrm>
            <a:off x="8565201" y="2723334"/>
            <a:ext cx="3200293" cy="2124088"/>
          </a:xfrm>
          <a:prstGeom prst="rect">
            <a:avLst/>
          </a:prstGeom>
          <a:ln w="19050">
            <a:solidFill>
              <a:schemeClr val="bg1"/>
            </a:solidFill>
          </a:ln>
        </p:spPr>
      </p:pic>
    </p:spTree>
    <p:extLst>
      <p:ext uri="{BB962C8B-B14F-4D97-AF65-F5344CB8AC3E}">
        <p14:creationId xmlns:p14="http://schemas.microsoft.com/office/powerpoint/2010/main" val="14550692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56477-259A-41F5-8AA7-E0832E071BED}"/>
              </a:ext>
            </a:extLst>
          </p:cNvPr>
          <p:cNvSpPr>
            <a:spLocks noGrp="1"/>
          </p:cNvSpPr>
          <p:nvPr>
            <p:ph type="title"/>
          </p:nvPr>
        </p:nvSpPr>
        <p:spPr>
          <a:xfrm>
            <a:off x="680322" y="753228"/>
            <a:ext cx="6106978" cy="1080938"/>
          </a:xfrm>
        </p:spPr>
        <p:txBody>
          <a:bodyPr>
            <a:normAutofit/>
          </a:bodyPr>
          <a:lstStyle/>
          <a:p>
            <a:r>
              <a:rPr lang="en-US" dirty="0"/>
              <a:t>CAIPS Project Background </a:t>
            </a:r>
          </a:p>
        </p:txBody>
      </p:sp>
      <p:sp>
        <p:nvSpPr>
          <p:cNvPr id="3" name="Content Placeholder 2">
            <a:extLst>
              <a:ext uri="{FF2B5EF4-FFF2-40B4-BE49-F238E27FC236}">
                <a16:creationId xmlns:a16="http://schemas.microsoft.com/office/drawing/2014/main" id="{61FDC5CA-BB68-4A2C-BCCE-C83B9F868D0B}"/>
              </a:ext>
            </a:extLst>
          </p:cNvPr>
          <p:cNvSpPr>
            <a:spLocks noGrp="1"/>
          </p:cNvSpPr>
          <p:nvPr>
            <p:ph idx="1"/>
          </p:nvPr>
        </p:nvSpPr>
        <p:spPr>
          <a:xfrm>
            <a:off x="680321" y="2336873"/>
            <a:ext cx="6106979" cy="3599316"/>
          </a:xfrm>
        </p:spPr>
        <p:txBody>
          <a:bodyPr>
            <a:normAutofit/>
          </a:bodyPr>
          <a:lstStyle/>
          <a:p>
            <a:pPr>
              <a:buFont typeface="Wingdings" panose="05000000000000000000" pitchFamily="2" charset="2"/>
              <a:buChar char="§"/>
            </a:pPr>
            <a:r>
              <a:rPr lang="en-US" dirty="0">
                <a:solidFill>
                  <a:schemeClr val="bg1"/>
                </a:solidFill>
              </a:rPr>
              <a:t>Formally Launched in 2019</a:t>
            </a:r>
          </a:p>
          <a:p>
            <a:pPr>
              <a:buFont typeface="Wingdings" panose="05000000000000000000" pitchFamily="2" charset="2"/>
              <a:buChar char="§"/>
            </a:pPr>
            <a:r>
              <a:rPr lang="en-US" dirty="0">
                <a:solidFill>
                  <a:schemeClr val="bg1"/>
                </a:solidFill>
              </a:rPr>
              <a:t>Consists of an Integrated Rail/Truck Logistics, Economic Development, and Clean Energy System</a:t>
            </a:r>
          </a:p>
          <a:p>
            <a:pPr>
              <a:buFont typeface="Wingdings" panose="05000000000000000000" pitchFamily="2" charset="2"/>
              <a:buChar char="§"/>
            </a:pPr>
            <a:r>
              <a:rPr lang="en-US" dirty="0">
                <a:solidFill>
                  <a:schemeClr val="bg1"/>
                </a:solidFill>
              </a:rPr>
              <a:t>At Full Build Out estimated $30B Total Investment, Almost All Private </a:t>
            </a:r>
          </a:p>
          <a:p>
            <a:pPr>
              <a:buFont typeface="Wingdings" panose="05000000000000000000" pitchFamily="2" charset="2"/>
              <a:buChar char="§"/>
            </a:pPr>
            <a:r>
              <a:rPr lang="en-US" dirty="0">
                <a:solidFill>
                  <a:schemeClr val="bg1"/>
                </a:solidFill>
              </a:rPr>
              <a:t>Creation of 100,000 New High-Quality Jobs in California’s Disadvantaged Central Valley</a:t>
            </a:r>
          </a:p>
          <a:p>
            <a:pPr lvl="1">
              <a:buFont typeface="Wingdings" panose="05000000000000000000" pitchFamily="2" charset="2"/>
              <a:buChar char="§"/>
            </a:pPr>
            <a:endParaRPr lang="en-US" sz="1800" dirty="0"/>
          </a:p>
          <a:p>
            <a:pPr>
              <a:buFont typeface="Wingdings" panose="05000000000000000000" pitchFamily="2" charset="2"/>
              <a:buChar char="§"/>
            </a:pPr>
            <a:endParaRPr lang="en-US" sz="1800" dirty="0"/>
          </a:p>
          <a:p>
            <a:endParaRPr lang="en-US" sz="1800" dirty="0"/>
          </a:p>
        </p:txBody>
      </p:sp>
      <p:pic>
        <p:nvPicPr>
          <p:cNvPr id="4" name="Picture 3">
            <a:extLst>
              <a:ext uri="{FF2B5EF4-FFF2-40B4-BE49-F238E27FC236}">
                <a16:creationId xmlns:a16="http://schemas.microsoft.com/office/drawing/2014/main" id="{36846E8C-A485-F2DD-B765-1C2DA221613B}"/>
              </a:ext>
            </a:extLst>
          </p:cNvPr>
          <p:cNvPicPr>
            <a:picLocks noChangeAspect="1"/>
          </p:cNvPicPr>
          <p:nvPr/>
        </p:nvPicPr>
        <p:blipFill rotWithShape="1">
          <a:blip r:embed="rId2"/>
          <a:srcRect l="35423" r="36775" b="-2"/>
          <a:stretch/>
        </p:blipFill>
        <p:spPr>
          <a:xfrm>
            <a:off x="7324113" y="619993"/>
            <a:ext cx="2016384" cy="2212156"/>
          </a:xfrm>
          <a:prstGeom prst="rect">
            <a:avLst/>
          </a:prstGeom>
          <a:ln>
            <a:noFill/>
          </a:ln>
          <a:effectLst>
            <a:outerShdw blurRad="76200" dist="63500" dir="5040000" algn="tl" rotWithShape="0">
              <a:srgbClr val="000000">
                <a:alpha val="41000"/>
              </a:srgbClr>
            </a:outerShdw>
          </a:effectLst>
        </p:spPr>
      </p:pic>
      <p:pic>
        <p:nvPicPr>
          <p:cNvPr id="5" name="Picture 4">
            <a:extLst>
              <a:ext uri="{FF2B5EF4-FFF2-40B4-BE49-F238E27FC236}">
                <a16:creationId xmlns:a16="http://schemas.microsoft.com/office/drawing/2014/main" id="{0B97A880-0A23-36A5-DE58-693ECCDEB753}"/>
              </a:ext>
            </a:extLst>
          </p:cNvPr>
          <p:cNvPicPr>
            <a:picLocks noChangeAspect="1"/>
          </p:cNvPicPr>
          <p:nvPr/>
        </p:nvPicPr>
        <p:blipFill rotWithShape="1">
          <a:blip r:embed="rId3"/>
          <a:srcRect l="26547" r="51583" b="-1"/>
          <a:stretch/>
        </p:blipFill>
        <p:spPr>
          <a:xfrm>
            <a:off x="7327300" y="2993018"/>
            <a:ext cx="2013197" cy="3221990"/>
          </a:xfrm>
          <a:prstGeom prst="rect">
            <a:avLst/>
          </a:prstGeom>
          <a:ln>
            <a:noFill/>
          </a:ln>
          <a:effectLst>
            <a:outerShdw blurRad="76200" dist="63500" dir="5040000" algn="tl" rotWithShape="0">
              <a:srgbClr val="000000">
                <a:alpha val="41000"/>
              </a:srgbClr>
            </a:outerShdw>
          </a:effectLst>
        </p:spPr>
      </p:pic>
      <p:pic>
        <p:nvPicPr>
          <p:cNvPr id="7" name="Picture 6">
            <a:extLst>
              <a:ext uri="{FF2B5EF4-FFF2-40B4-BE49-F238E27FC236}">
                <a16:creationId xmlns:a16="http://schemas.microsoft.com/office/drawing/2014/main" id="{712BAE44-D391-4EFA-ABAE-874397377A18}"/>
              </a:ext>
            </a:extLst>
          </p:cNvPr>
          <p:cNvPicPr>
            <a:picLocks noChangeAspect="1"/>
          </p:cNvPicPr>
          <p:nvPr/>
        </p:nvPicPr>
        <p:blipFill rotWithShape="1">
          <a:blip r:embed="rId4"/>
          <a:srcRect l="28248" r="34447" b="4"/>
          <a:stretch/>
        </p:blipFill>
        <p:spPr>
          <a:xfrm>
            <a:off x="9507743" y="609600"/>
            <a:ext cx="2044177" cy="3219150"/>
          </a:xfrm>
          <a:prstGeom prst="rect">
            <a:avLst/>
          </a:prstGeom>
          <a:ln>
            <a:noFill/>
          </a:ln>
          <a:effectLst>
            <a:outerShdw blurRad="76200" dist="63500" dir="5040000" algn="tl" rotWithShape="0">
              <a:srgbClr val="000000">
                <a:alpha val="41000"/>
              </a:srgbClr>
            </a:outerShdw>
          </a:effectLst>
        </p:spPr>
      </p:pic>
      <p:pic>
        <p:nvPicPr>
          <p:cNvPr id="6" name="Picture 5" descr="A white car on a road&#10;&#10;Description automatically generated with low confidence">
            <a:extLst>
              <a:ext uri="{FF2B5EF4-FFF2-40B4-BE49-F238E27FC236}">
                <a16:creationId xmlns:a16="http://schemas.microsoft.com/office/drawing/2014/main" id="{361C1616-76FE-4BB2-5F3E-4A422F881B69}"/>
              </a:ext>
            </a:extLst>
          </p:cNvPr>
          <p:cNvPicPr>
            <a:picLocks noChangeAspect="1"/>
          </p:cNvPicPr>
          <p:nvPr/>
        </p:nvPicPr>
        <p:blipFill rotWithShape="1">
          <a:blip r:embed="rId5"/>
          <a:srcRect l="18768" r="41753" b="3"/>
          <a:stretch/>
        </p:blipFill>
        <p:spPr>
          <a:xfrm>
            <a:off x="9504553" y="3989618"/>
            <a:ext cx="2047367" cy="2216950"/>
          </a:xfrm>
          <a:prstGeom prst="rect">
            <a:avLst/>
          </a:prstGeom>
          <a:ln>
            <a:noFill/>
          </a:ln>
          <a:effectLst>
            <a:outerShdw blurRad="76200" dist="63500" dir="5040000" algn="tl" rotWithShape="0">
              <a:srgbClr val="000000">
                <a:alpha val="41000"/>
              </a:srgbClr>
            </a:outerShdw>
          </a:effectLst>
        </p:spPr>
      </p:pic>
      <mc:AlternateContent xmlns:mc="http://schemas.openxmlformats.org/markup-compatibility/2006" xmlns:pslz="http://schemas.microsoft.com/office/powerpoint/2016/slidezoom">
        <mc:Choice Requires="pslz">
          <p:graphicFrame>
            <p:nvGraphicFramePr>
              <p:cNvPr id="9" name="Slide Zoom 8">
                <a:extLst>
                  <a:ext uri="{FF2B5EF4-FFF2-40B4-BE49-F238E27FC236}">
                    <a16:creationId xmlns:a16="http://schemas.microsoft.com/office/drawing/2014/main" id="{5547247E-71A9-3011-8E18-77497BC3F62D}"/>
                  </a:ext>
                </a:extLst>
              </p:cNvPr>
              <p:cNvGraphicFramePr>
                <a:graphicFrameLocks noChangeAspect="1"/>
              </p:cNvGraphicFramePr>
              <p:nvPr>
                <p:extLst>
                  <p:ext uri="{D42A27DB-BD31-4B8C-83A1-F6EECF244321}">
                    <p14:modId xmlns:p14="http://schemas.microsoft.com/office/powerpoint/2010/main" val="3402999115"/>
                  </p:ext>
                </p:extLst>
              </p:nvPr>
            </p:nvGraphicFramePr>
            <p:xfrm>
              <a:off x="-2546926" y="-492939"/>
              <a:ext cx="3048000" cy="1714500"/>
            </p:xfrm>
            <a:graphic>
              <a:graphicData uri="http://schemas.microsoft.com/office/powerpoint/2016/slidezoom">
                <pslz:sldZm>
                  <pslz:sldZmObj sldId="309" cId="308183547">
                    <pslz:zmPr id="{EAACCE15-E21B-41F4-A965-0936BAD416A9}"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9" name="Slide Zoom 8">
                <a:hlinkClick r:id="rId7" action="ppaction://hlinksldjump"/>
                <a:extLst>
                  <a:ext uri="{FF2B5EF4-FFF2-40B4-BE49-F238E27FC236}">
                    <a16:creationId xmlns:a16="http://schemas.microsoft.com/office/drawing/2014/main" id="{5547247E-71A9-3011-8E18-77497BC3F62D}"/>
                  </a:ext>
                </a:extLst>
              </p:cNvPr>
              <p:cNvPicPr>
                <a:picLocks noGrp="1" noRot="1" noChangeAspect="1" noMove="1" noResize="1" noEditPoints="1" noAdjustHandles="1" noChangeArrowheads="1" noChangeShapeType="1"/>
              </p:cNvPicPr>
              <p:nvPr/>
            </p:nvPicPr>
            <p:blipFill>
              <a:blip r:embed="rId8"/>
              <a:stretch>
                <a:fillRect/>
              </a:stretch>
            </p:blipFill>
            <p:spPr>
              <a:xfrm>
                <a:off x="-2546926" y="-492939"/>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1" name="Slide Zoom 10">
                <a:extLst>
                  <a:ext uri="{FF2B5EF4-FFF2-40B4-BE49-F238E27FC236}">
                    <a16:creationId xmlns:a16="http://schemas.microsoft.com/office/drawing/2014/main" id="{69FF674C-E1C1-B84E-BB8D-371842CC5094}"/>
                  </a:ext>
                </a:extLst>
              </p:cNvPr>
              <p:cNvGraphicFramePr>
                <a:graphicFrameLocks noChangeAspect="1"/>
              </p:cNvGraphicFramePr>
              <p:nvPr>
                <p:extLst>
                  <p:ext uri="{D42A27DB-BD31-4B8C-83A1-F6EECF244321}">
                    <p14:modId xmlns:p14="http://schemas.microsoft.com/office/powerpoint/2010/main" val="4121030183"/>
                  </p:ext>
                </p:extLst>
              </p:nvPr>
            </p:nvGraphicFramePr>
            <p:xfrm>
              <a:off x="-2546926" y="-492939"/>
              <a:ext cx="3048000" cy="1714500"/>
            </p:xfrm>
            <a:graphic>
              <a:graphicData uri="http://schemas.microsoft.com/office/powerpoint/2016/slidezoom">
                <pslz:sldZm>
                  <pslz:sldZmObj sldId="309" cId="308183547">
                    <pslz:zmPr id="{2BBC7899-7E12-419E-B74E-34FBC8F371D5}"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1" name="Slide Zoom 10">
                <a:hlinkClick r:id="rId7" action="ppaction://hlinksldjump"/>
                <a:extLst>
                  <a:ext uri="{FF2B5EF4-FFF2-40B4-BE49-F238E27FC236}">
                    <a16:creationId xmlns:a16="http://schemas.microsoft.com/office/drawing/2014/main" id="{69FF674C-E1C1-B84E-BB8D-371842CC5094}"/>
                  </a:ext>
                </a:extLst>
              </p:cNvPr>
              <p:cNvPicPr>
                <a:picLocks noGrp="1" noRot="1" noChangeAspect="1" noMove="1" noResize="1" noEditPoints="1" noAdjustHandles="1" noChangeArrowheads="1" noChangeShapeType="1"/>
              </p:cNvPicPr>
              <p:nvPr/>
            </p:nvPicPr>
            <p:blipFill>
              <a:blip r:embed="rId8"/>
              <a:stretch>
                <a:fillRect/>
              </a:stretch>
            </p:blipFill>
            <p:spPr>
              <a:xfrm>
                <a:off x="-2546926" y="-492939"/>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3" name="Slide Zoom 12">
                <a:extLst>
                  <a:ext uri="{FF2B5EF4-FFF2-40B4-BE49-F238E27FC236}">
                    <a16:creationId xmlns:a16="http://schemas.microsoft.com/office/drawing/2014/main" id="{B7E53468-B6D2-36E4-9533-E93C2DE650BE}"/>
                  </a:ext>
                </a:extLst>
              </p:cNvPr>
              <p:cNvGraphicFramePr>
                <a:graphicFrameLocks noChangeAspect="1"/>
              </p:cNvGraphicFramePr>
              <p:nvPr>
                <p:extLst>
                  <p:ext uri="{D42A27DB-BD31-4B8C-83A1-F6EECF244321}">
                    <p14:modId xmlns:p14="http://schemas.microsoft.com/office/powerpoint/2010/main" val="2337680496"/>
                  </p:ext>
                </p:extLst>
              </p:nvPr>
            </p:nvGraphicFramePr>
            <p:xfrm>
              <a:off x="-2546926" y="-492939"/>
              <a:ext cx="3048000" cy="1714500"/>
            </p:xfrm>
            <a:graphic>
              <a:graphicData uri="http://schemas.microsoft.com/office/powerpoint/2016/slidezoom">
                <pslz:sldZm>
                  <pslz:sldZmObj sldId="309" cId="308183547">
                    <pslz:zmPr id="{B1932E2F-9E06-465E-A29D-3158261AEEA6}"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3" name="Slide Zoom 12">
                <a:hlinkClick r:id="rId7" action="ppaction://hlinksldjump"/>
                <a:extLst>
                  <a:ext uri="{FF2B5EF4-FFF2-40B4-BE49-F238E27FC236}">
                    <a16:creationId xmlns:a16="http://schemas.microsoft.com/office/drawing/2014/main" id="{B7E53468-B6D2-36E4-9533-E93C2DE650BE}"/>
                  </a:ext>
                </a:extLst>
              </p:cNvPr>
              <p:cNvPicPr>
                <a:picLocks noGrp="1" noRot="1" noChangeAspect="1" noMove="1" noResize="1" noEditPoints="1" noAdjustHandles="1" noChangeArrowheads="1" noChangeShapeType="1"/>
              </p:cNvPicPr>
              <p:nvPr/>
            </p:nvPicPr>
            <p:blipFill>
              <a:blip r:embed="rId8"/>
              <a:stretch>
                <a:fillRect/>
              </a:stretch>
            </p:blipFill>
            <p:spPr>
              <a:xfrm>
                <a:off x="-2546926" y="-492939"/>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3081835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8C43C-97F5-AA0F-C8AB-002D8B26832A}"/>
              </a:ext>
            </a:extLst>
          </p:cNvPr>
          <p:cNvSpPr>
            <a:spLocks noGrp="1"/>
          </p:cNvSpPr>
          <p:nvPr>
            <p:ph type="title"/>
          </p:nvPr>
        </p:nvSpPr>
        <p:spPr/>
        <p:txBody>
          <a:bodyPr/>
          <a:lstStyle/>
          <a:p>
            <a:r>
              <a:rPr lang="en-US" dirty="0"/>
              <a:t>Project Foundations</a:t>
            </a:r>
          </a:p>
        </p:txBody>
      </p:sp>
      <p:graphicFrame>
        <p:nvGraphicFramePr>
          <p:cNvPr id="4" name="Diagram 3">
            <a:extLst>
              <a:ext uri="{FF2B5EF4-FFF2-40B4-BE49-F238E27FC236}">
                <a16:creationId xmlns:a16="http://schemas.microsoft.com/office/drawing/2014/main" id="{2B87510C-9C49-21B2-0244-792595B49F15}"/>
              </a:ext>
            </a:extLst>
          </p:cNvPr>
          <p:cNvGraphicFramePr/>
          <p:nvPr/>
        </p:nvGraphicFramePr>
        <p:xfrm>
          <a:off x="1808715" y="2878077"/>
          <a:ext cx="8128000" cy="39373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a:extLst>
              <a:ext uri="{FF2B5EF4-FFF2-40B4-BE49-F238E27FC236}">
                <a16:creationId xmlns:a16="http://schemas.microsoft.com/office/drawing/2014/main" id="{FDC45EA5-FFE6-3826-60DD-74BB825AB87E}"/>
              </a:ext>
            </a:extLst>
          </p:cNvPr>
          <p:cNvSpPr txBox="1"/>
          <p:nvPr/>
        </p:nvSpPr>
        <p:spPr>
          <a:xfrm>
            <a:off x="2134480" y="2335832"/>
            <a:ext cx="7717177" cy="584775"/>
          </a:xfrm>
          <a:prstGeom prst="rect">
            <a:avLst/>
          </a:prstGeom>
          <a:noFill/>
        </p:spPr>
        <p:txBody>
          <a:bodyPr wrap="none" rtlCol="0">
            <a:spAutoFit/>
          </a:bodyPr>
          <a:lstStyle/>
          <a:p>
            <a:pPr lvl="0"/>
            <a:r>
              <a:rPr lang="en-US" sz="3200" dirty="0">
                <a:solidFill>
                  <a:schemeClr val="bg1"/>
                </a:solidFill>
              </a:rPr>
              <a:t>Seamless and Integrated System Solution</a:t>
            </a:r>
          </a:p>
        </p:txBody>
      </p:sp>
    </p:spTree>
    <p:extLst>
      <p:ext uri="{BB962C8B-B14F-4D97-AF65-F5344CB8AC3E}">
        <p14:creationId xmlns:p14="http://schemas.microsoft.com/office/powerpoint/2010/main" val="37015267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D895E-7884-D9BC-7E97-81EC9FA52D91}"/>
              </a:ext>
            </a:extLst>
          </p:cNvPr>
          <p:cNvSpPr>
            <a:spLocks noGrp="1"/>
          </p:cNvSpPr>
          <p:nvPr>
            <p:ph type="title"/>
          </p:nvPr>
        </p:nvSpPr>
        <p:spPr/>
        <p:txBody>
          <a:bodyPr/>
          <a:lstStyle/>
          <a:p>
            <a:r>
              <a:rPr lang="en-US" dirty="0"/>
              <a:t>Requires An Engineered Integration of Project Development Across Modes</a:t>
            </a:r>
          </a:p>
        </p:txBody>
      </p:sp>
      <p:sp>
        <p:nvSpPr>
          <p:cNvPr id="3" name="Content Placeholder 2">
            <a:extLst>
              <a:ext uri="{FF2B5EF4-FFF2-40B4-BE49-F238E27FC236}">
                <a16:creationId xmlns:a16="http://schemas.microsoft.com/office/drawing/2014/main" id="{8359429D-FDC8-FAB3-0D42-017AD132FB3E}"/>
              </a:ext>
            </a:extLst>
          </p:cNvPr>
          <p:cNvSpPr>
            <a:spLocks noGrp="1"/>
          </p:cNvSpPr>
          <p:nvPr>
            <p:ph idx="1"/>
          </p:nvPr>
        </p:nvSpPr>
        <p:spPr>
          <a:xfrm>
            <a:off x="701944" y="2371389"/>
            <a:ext cx="6453770" cy="3599316"/>
          </a:xfrm>
        </p:spPr>
        <p:txBody>
          <a:bodyPr/>
          <a:lstStyle/>
          <a:p>
            <a:r>
              <a:rPr lang="en-US" dirty="0">
                <a:solidFill>
                  <a:schemeClr val="bg1"/>
                </a:solidFill>
              </a:rPr>
              <a:t>System Strategy (Defined in RIA Process)</a:t>
            </a:r>
          </a:p>
          <a:p>
            <a:r>
              <a:rPr lang="en-US" dirty="0">
                <a:solidFill>
                  <a:schemeClr val="bg1"/>
                </a:solidFill>
              </a:rPr>
              <a:t>Coordinated Public &amp; Private Investments Are Critical</a:t>
            </a:r>
          </a:p>
          <a:p>
            <a:r>
              <a:rPr lang="en-US" dirty="0">
                <a:solidFill>
                  <a:schemeClr val="bg1"/>
                </a:solidFill>
              </a:rPr>
              <a:t>Extension of Seaport Logistics Hub Integrates:</a:t>
            </a:r>
          </a:p>
          <a:p>
            <a:pPr lvl="1"/>
            <a:r>
              <a:rPr lang="en-US" dirty="0">
                <a:solidFill>
                  <a:schemeClr val="bg1"/>
                </a:solidFill>
              </a:rPr>
              <a:t>Rail Infrastructure </a:t>
            </a:r>
          </a:p>
          <a:p>
            <a:pPr lvl="1"/>
            <a:r>
              <a:rPr lang="en-US" dirty="0">
                <a:solidFill>
                  <a:schemeClr val="bg1"/>
                </a:solidFill>
              </a:rPr>
              <a:t>Truck Mobility Complex’s </a:t>
            </a:r>
          </a:p>
          <a:p>
            <a:pPr lvl="1"/>
            <a:r>
              <a:rPr lang="en-US" dirty="0">
                <a:solidFill>
                  <a:schemeClr val="bg1"/>
                </a:solidFill>
              </a:rPr>
              <a:t>Air Cargo Hub Access</a:t>
            </a:r>
          </a:p>
          <a:p>
            <a:pPr lvl="1"/>
            <a:r>
              <a:rPr lang="en-US" dirty="0">
                <a:solidFill>
                  <a:schemeClr val="bg1"/>
                </a:solidFill>
              </a:rPr>
              <a:t>Highway/Road Investments</a:t>
            </a:r>
          </a:p>
          <a:p>
            <a:endParaRPr lang="en-US" dirty="0"/>
          </a:p>
        </p:txBody>
      </p:sp>
      <p:pic>
        <p:nvPicPr>
          <p:cNvPr id="4" name="Picture 3">
            <a:extLst>
              <a:ext uri="{FF2B5EF4-FFF2-40B4-BE49-F238E27FC236}">
                <a16:creationId xmlns:a16="http://schemas.microsoft.com/office/drawing/2014/main" id="{A5C3EDA3-76ED-8CB3-65D8-A635DF8F351F}"/>
              </a:ext>
            </a:extLst>
          </p:cNvPr>
          <p:cNvPicPr>
            <a:picLocks noChangeAspect="1"/>
          </p:cNvPicPr>
          <p:nvPr/>
        </p:nvPicPr>
        <p:blipFill>
          <a:blip r:embed="rId2"/>
          <a:stretch>
            <a:fillRect/>
          </a:stretch>
        </p:blipFill>
        <p:spPr>
          <a:xfrm>
            <a:off x="8240234" y="2055649"/>
            <a:ext cx="2521520" cy="1465390"/>
          </a:xfrm>
          <a:prstGeom prst="rect">
            <a:avLst/>
          </a:prstGeom>
          <a:ln w="38100">
            <a:solidFill>
              <a:schemeClr val="bg1"/>
            </a:solidFill>
          </a:ln>
        </p:spPr>
      </p:pic>
      <p:pic>
        <p:nvPicPr>
          <p:cNvPr id="5" name="Picture 4">
            <a:extLst>
              <a:ext uri="{FF2B5EF4-FFF2-40B4-BE49-F238E27FC236}">
                <a16:creationId xmlns:a16="http://schemas.microsoft.com/office/drawing/2014/main" id="{BAB50FAC-27A4-338C-B4A7-50A736D2643E}"/>
              </a:ext>
            </a:extLst>
          </p:cNvPr>
          <p:cNvPicPr>
            <a:picLocks noChangeAspect="1"/>
          </p:cNvPicPr>
          <p:nvPr/>
        </p:nvPicPr>
        <p:blipFill>
          <a:blip r:embed="rId3"/>
          <a:stretch>
            <a:fillRect/>
          </a:stretch>
        </p:blipFill>
        <p:spPr>
          <a:xfrm>
            <a:off x="7155713" y="3654794"/>
            <a:ext cx="2169042" cy="1465391"/>
          </a:xfrm>
          <a:prstGeom prst="rect">
            <a:avLst/>
          </a:prstGeom>
          <a:ln w="38100">
            <a:solidFill>
              <a:schemeClr val="bg1"/>
            </a:solidFill>
          </a:ln>
        </p:spPr>
      </p:pic>
      <p:pic>
        <p:nvPicPr>
          <p:cNvPr id="6" name="Picture 5">
            <a:extLst>
              <a:ext uri="{FF2B5EF4-FFF2-40B4-BE49-F238E27FC236}">
                <a16:creationId xmlns:a16="http://schemas.microsoft.com/office/drawing/2014/main" id="{8A0CF8E9-C367-5929-E4D3-A7AA7C66F7A6}"/>
              </a:ext>
            </a:extLst>
          </p:cNvPr>
          <p:cNvPicPr>
            <a:picLocks noChangeAspect="1"/>
          </p:cNvPicPr>
          <p:nvPr/>
        </p:nvPicPr>
        <p:blipFill>
          <a:blip r:embed="rId4"/>
          <a:stretch>
            <a:fillRect/>
          </a:stretch>
        </p:blipFill>
        <p:spPr>
          <a:xfrm>
            <a:off x="9500994" y="3654796"/>
            <a:ext cx="2392845" cy="1465390"/>
          </a:xfrm>
          <a:prstGeom prst="rect">
            <a:avLst/>
          </a:prstGeom>
          <a:ln w="38100">
            <a:solidFill>
              <a:schemeClr val="bg1"/>
            </a:solidFill>
          </a:ln>
        </p:spPr>
      </p:pic>
      <p:pic>
        <p:nvPicPr>
          <p:cNvPr id="7" name="Picture 6">
            <a:extLst>
              <a:ext uri="{FF2B5EF4-FFF2-40B4-BE49-F238E27FC236}">
                <a16:creationId xmlns:a16="http://schemas.microsoft.com/office/drawing/2014/main" id="{E0244BE5-80C6-A84A-FB94-A617A0522665}"/>
              </a:ext>
            </a:extLst>
          </p:cNvPr>
          <p:cNvPicPr>
            <a:picLocks noChangeAspect="1"/>
          </p:cNvPicPr>
          <p:nvPr/>
        </p:nvPicPr>
        <p:blipFill>
          <a:blip r:embed="rId5"/>
          <a:stretch>
            <a:fillRect/>
          </a:stretch>
        </p:blipFill>
        <p:spPr>
          <a:xfrm>
            <a:off x="8264554" y="5253943"/>
            <a:ext cx="2497200" cy="1433525"/>
          </a:xfrm>
          <a:prstGeom prst="rect">
            <a:avLst/>
          </a:prstGeom>
          <a:ln w="38100">
            <a:solidFill>
              <a:schemeClr val="bg1"/>
            </a:solidFill>
          </a:ln>
        </p:spPr>
      </p:pic>
    </p:spTree>
    <p:extLst>
      <p:ext uri="{BB962C8B-B14F-4D97-AF65-F5344CB8AC3E}">
        <p14:creationId xmlns:p14="http://schemas.microsoft.com/office/powerpoint/2010/main" val="1273975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25702-6B43-44C3-A4CF-45F31C41BAFE}"/>
              </a:ext>
            </a:extLst>
          </p:cNvPr>
          <p:cNvSpPr>
            <a:spLocks noGrp="1"/>
          </p:cNvSpPr>
          <p:nvPr>
            <p:ph type="title"/>
          </p:nvPr>
        </p:nvSpPr>
        <p:spPr/>
        <p:txBody>
          <a:bodyPr/>
          <a:lstStyle/>
          <a:p>
            <a:r>
              <a:rPr lang="en-US" dirty="0"/>
              <a:t>CAIPS Project Overview</a:t>
            </a:r>
          </a:p>
        </p:txBody>
      </p:sp>
      <p:sp>
        <p:nvSpPr>
          <p:cNvPr id="3" name="Content Placeholder 2">
            <a:extLst>
              <a:ext uri="{FF2B5EF4-FFF2-40B4-BE49-F238E27FC236}">
                <a16:creationId xmlns:a16="http://schemas.microsoft.com/office/drawing/2014/main" id="{20D549AA-85C5-49ED-92E6-94570ED3DFE6}"/>
              </a:ext>
            </a:extLst>
          </p:cNvPr>
          <p:cNvSpPr>
            <a:spLocks noGrp="1"/>
          </p:cNvSpPr>
          <p:nvPr>
            <p:ph idx="1"/>
          </p:nvPr>
        </p:nvSpPr>
        <p:spPr>
          <a:xfrm>
            <a:off x="680321" y="2177383"/>
            <a:ext cx="11511679" cy="4521127"/>
          </a:xfrm>
        </p:spPr>
        <p:txBody>
          <a:bodyPr>
            <a:normAutofit/>
          </a:bodyPr>
          <a:lstStyle/>
          <a:p>
            <a:pPr marL="0" indent="0">
              <a:buNone/>
            </a:pPr>
            <a:r>
              <a:rPr lang="en-US" b="1" dirty="0">
                <a:solidFill>
                  <a:schemeClr val="bg1"/>
                </a:solidFill>
              </a:rPr>
              <a:t>Will Be Largest and Most Sophisticated Logistics Corridor in the World</a:t>
            </a:r>
          </a:p>
          <a:p>
            <a:pPr marL="0" indent="0">
              <a:buNone/>
            </a:pPr>
            <a:endParaRPr lang="en-US" sz="100" b="1" dirty="0">
              <a:solidFill>
                <a:schemeClr val="bg1"/>
              </a:solidFill>
            </a:endParaRPr>
          </a:p>
          <a:p>
            <a:pPr lvl="1">
              <a:buFont typeface="Wingdings" panose="05000000000000000000" pitchFamily="2" charset="2"/>
              <a:buChar char="§"/>
            </a:pPr>
            <a:r>
              <a:rPr lang="en-US" sz="2400" b="1" dirty="0">
                <a:solidFill>
                  <a:schemeClr val="bg1"/>
                </a:solidFill>
              </a:rPr>
              <a:t>Integrated Multimodal Cargo Transport and Hubs</a:t>
            </a:r>
          </a:p>
          <a:p>
            <a:pPr lvl="2"/>
            <a:r>
              <a:rPr lang="en-US" sz="2200" dirty="0">
                <a:solidFill>
                  <a:schemeClr val="bg1"/>
                </a:solidFill>
              </a:rPr>
              <a:t>Intermodal Truck and Rail Spine: Seaports to Markets</a:t>
            </a:r>
          </a:p>
          <a:p>
            <a:pPr lvl="2"/>
            <a:r>
              <a:rPr lang="en-US" sz="2200" dirty="0">
                <a:solidFill>
                  <a:schemeClr val="bg1"/>
                </a:solidFill>
              </a:rPr>
              <a:t>Replaces All-Truck Conditions Currently</a:t>
            </a:r>
          </a:p>
          <a:p>
            <a:pPr lvl="1">
              <a:buFont typeface="Wingdings" panose="05000000000000000000" pitchFamily="2" charset="2"/>
              <a:buChar char="§"/>
            </a:pPr>
            <a:r>
              <a:rPr lang="en-US" sz="2400" b="1" dirty="0">
                <a:solidFill>
                  <a:schemeClr val="bg1"/>
                </a:solidFill>
              </a:rPr>
              <a:t>TradePort Investment Districts </a:t>
            </a:r>
          </a:p>
          <a:p>
            <a:pPr lvl="2"/>
            <a:r>
              <a:rPr lang="en-US" sz="2200" dirty="0">
                <a:solidFill>
                  <a:schemeClr val="bg1"/>
                </a:solidFill>
              </a:rPr>
              <a:t>Concentrated Centers For Economic Development Along Rail/Truck Spine</a:t>
            </a:r>
          </a:p>
          <a:p>
            <a:pPr lvl="1">
              <a:buFont typeface="Wingdings" panose="05000000000000000000" pitchFamily="2" charset="2"/>
              <a:buChar char="§"/>
            </a:pPr>
            <a:r>
              <a:rPr lang="en-US" sz="2400" b="1" dirty="0">
                <a:solidFill>
                  <a:schemeClr val="bg1"/>
                </a:solidFill>
              </a:rPr>
              <a:t>Highly Efficient Cargo Movement</a:t>
            </a:r>
          </a:p>
          <a:p>
            <a:pPr lvl="2"/>
            <a:r>
              <a:rPr lang="en-US" sz="2200" dirty="0">
                <a:solidFill>
                  <a:schemeClr val="bg1"/>
                </a:solidFill>
              </a:rPr>
              <a:t>Technology At The Center</a:t>
            </a:r>
          </a:p>
          <a:p>
            <a:pPr lvl="1">
              <a:buFont typeface="Wingdings" panose="05000000000000000000" pitchFamily="2" charset="2"/>
              <a:buChar char="§"/>
            </a:pPr>
            <a:r>
              <a:rPr lang="en-US" sz="2400" b="1" dirty="0">
                <a:solidFill>
                  <a:schemeClr val="bg1"/>
                </a:solidFill>
              </a:rPr>
              <a:t>Clean Propulsion Platform</a:t>
            </a:r>
          </a:p>
          <a:p>
            <a:pPr lvl="2"/>
            <a:r>
              <a:rPr lang="en-US" sz="2200" dirty="0">
                <a:solidFill>
                  <a:schemeClr val="bg1"/>
                </a:solidFill>
              </a:rPr>
              <a:t>Built Around Electric/Hydrogen Platform</a:t>
            </a:r>
          </a:p>
          <a:p>
            <a:pPr lvl="2"/>
            <a:r>
              <a:rPr lang="en-US" sz="2200" dirty="0">
                <a:solidFill>
                  <a:schemeClr val="bg1"/>
                </a:solidFill>
              </a:rPr>
              <a:t>Catalyze The Shift</a:t>
            </a:r>
            <a:endParaRPr lang="en-US" sz="2000" dirty="0">
              <a:solidFill>
                <a:schemeClr val="bg1"/>
              </a:solidFill>
            </a:endParaRPr>
          </a:p>
          <a:p>
            <a:endParaRPr lang="en-US" dirty="0"/>
          </a:p>
        </p:txBody>
      </p:sp>
    </p:spTree>
    <p:extLst>
      <p:ext uri="{BB962C8B-B14F-4D97-AF65-F5344CB8AC3E}">
        <p14:creationId xmlns:p14="http://schemas.microsoft.com/office/powerpoint/2010/main" val="4108467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9938A-C762-4388-A547-0945A9AD956E}"/>
              </a:ext>
            </a:extLst>
          </p:cNvPr>
          <p:cNvSpPr>
            <a:spLocks noGrp="1"/>
          </p:cNvSpPr>
          <p:nvPr>
            <p:ph type="title"/>
          </p:nvPr>
        </p:nvSpPr>
        <p:spPr/>
        <p:txBody>
          <a:bodyPr/>
          <a:lstStyle/>
          <a:p>
            <a:r>
              <a:rPr lang="en-US" dirty="0"/>
              <a:t>CA Inland Port System Delivery Team</a:t>
            </a:r>
          </a:p>
        </p:txBody>
      </p:sp>
      <p:pic>
        <p:nvPicPr>
          <p:cNvPr id="16" name="Picture 15">
            <a:extLst>
              <a:ext uri="{FF2B5EF4-FFF2-40B4-BE49-F238E27FC236}">
                <a16:creationId xmlns:a16="http://schemas.microsoft.com/office/drawing/2014/main" id="{F896088E-4B8E-486D-8379-65598AAB9DC3}"/>
              </a:ext>
            </a:extLst>
          </p:cNvPr>
          <p:cNvPicPr>
            <a:picLocks noChangeAspect="1"/>
          </p:cNvPicPr>
          <p:nvPr/>
        </p:nvPicPr>
        <p:blipFill>
          <a:blip r:embed="rId2"/>
          <a:stretch>
            <a:fillRect/>
          </a:stretch>
        </p:blipFill>
        <p:spPr>
          <a:xfrm>
            <a:off x="685264" y="3575111"/>
            <a:ext cx="1793496" cy="343152"/>
          </a:xfrm>
          <a:prstGeom prst="rect">
            <a:avLst/>
          </a:prstGeom>
          <a:ln>
            <a:solidFill>
              <a:schemeClr val="bg1"/>
            </a:solidFill>
          </a:ln>
        </p:spPr>
      </p:pic>
      <p:pic>
        <p:nvPicPr>
          <p:cNvPr id="19" name="Picture 18">
            <a:extLst>
              <a:ext uri="{FF2B5EF4-FFF2-40B4-BE49-F238E27FC236}">
                <a16:creationId xmlns:a16="http://schemas.microsoft.com/office/drawing/2014/main" id="{6F1BD97F-4280-4F77-9623-5F368FDC744D}"/>
              </a:ext>
            </a:extLst>
          </p:cNvPr>
          <p:cNvPicPr>
            <a:picLocks noChangeAspect="1"/>
          </p:cNvPicPr>
          <p:nvPr/>
        </p:nvPicPr>
        <p:blipFill>
          <a:blip r:embed="rId3"/>
          <a:stretch>
            <a:fillRect/>
          </a:stretch>
        </p:blipFill>
        <p:spPr>
          <a:xfrm>
            <a:off x="699889" y="4548704"/>
            <a:ext cx="1187511" cy="412946"/>
          </a:xfrm>
          <a:prstGeom prst="rect">
            <a:avLst/>
          </a:prstGeom>
          <a:ln>
            <a:solidFill>
              <a:schemeClr val="bg1"/>
            </a:solidFill>
          </a:ln>
        </p:spPr>
      </p:pic>
      <p:pic>
        <p:nvPicPr>
          <p:cNvPr id="23" name="Picture 22">
            <a:extLst>
              <a:ext uri="{FF2B5EF4-FFF2-40B4-BE49-F238E27FC236}">
                <a16:creationId xmlns:a16="http://schemas.microsoft.com/office/drawing/2014/main" id="{5FA47A02-D9F9-44AD-A8A0-82015A380135}"/>
              </a:ext>
            </a:extLst>
          </p:cNvPr>
          <p:cNvPicPr>
            <a:picLocks noChangeAspect="1"/>
          </p:cNvPicPr>
          <p:nvPr/>
        </p:nvPicPr>
        <p:blipFill>
          <a:blip r:embed="rId4"/>
          <a:stretch>
            <a:fillRect/>
          </a:stretch>
        </p:blipFill>
        <p:spPr>
          <a:xfrm>
            <a:off x="688132" y="5037644"/>
            <a:ext cx="1775637" cy="428492"/>
          </a:xfrm>
          <a:prstGeom prst="rect">
            <a:avLst/>
          </a:prstGeom>
          <a:ln>
            <a:solidFill>
              <a:schemeClr val="bg1"/>
            </a:solidFill>
          </a:ln>
        </p:spPr>
      </p:pic>
      <p:pic>
        <p:nvPicPr>
          <p:cNvPr id="25" name="Picture 24" descr="Text&#10;&#10;Description automatically generated with medium confidence">
            <a:extLst>
              <a:ext uri="{FF2B5EF4-FFF2-40B4-BE49-F238E27FC236}">
                <a16:creationId xmlns:a16="http://schemas.microsoft.com/office/drawing/2014/main" id="{56EFEBBE-29FE-4E86-8106-425A630EFC74}"/>
              </a:ext>
            </a:extLst>
          </p:cNvPr>
          <p:cNvPicPr>
            <a:picLocks noChangeAspect="1"/>
          </p:cNvPicPr>
          <p:nvPr/>
        </p:nvPicPr>
        <p:blipFill>
          <a:blip r:embed="rId5"/>
          <a:stretch>
            <a:fillRect/>
          </a:stretch>
        </p:blipFill>
        <p:spPr>
          <a:xfrm>
            <a:off x="677664" y="2764009"/>
            <a:ext cx="1775637" cy="532691"/>
          </a:xfrm>
          <a:prstGeom prst="rect">
            <a:avLst/>
          </a:prstGeom>
          <a:ln w="19050">
            <a:solidFill>
              <a:schemeClr val="bg1"/>
            </a:solidFill>
          </a:ln>
        </p:spPr>
      </p:pic>
      <p:sp>
        <p:nvSpPr>
          <p:cNvPr id="26" name="TextBox 25">
            <a:extLst>
              <a:ext uri="{FF2B5EF4-FFF2-40B4-BE49-F238E27FC236}">
                <a16:creationId xmlns:a16="http://schemas.microsoft.com/office/drawing/2014/main" id="{FA416D6F-E79A-4440-9161-E37372B99291}"/>
              </a:ext>
            </a:extLst>
          </p:cNvPr>
          <p:cNvSpPr txBox="1"/>
          <p:nvPr/>
        </p:nvSpPr>
        <p:spPr>
          <a:xfrm>
            <a:off x="3179827" y="2016949"/>
            <a:ext cx="8643577" cy="4532010"/>
          </a:xfrm>
          <a:prstGeom prst="rect">
            <a:avLst/>
          </a:prstGeom>
          <a:noFill/>
        </p:spPr>
        <p:txBody>
          <a:bodyPr wrap="square" rtlCol="0">
            <a:spAutoFit/>
          </a:bodyPr>
          <a:lstStyle/>
          <a:p>
            <a:endParaRPr lang="en-US" sz="400" dirty="0">
              <a:solidFill>
                <a:schemeClr val="bg1"/>
              </a:solidFill>
            </a:endParaRPr>
          </a:p>
          <a:p>
            <a:r>
              <a:rPr lang="en-US" sz="2400" dirty="0">
                <a:solidFill>
                  <a:schemeClr val="bg1"/>
                </a:solidFill>
              </a:rPr>
              <a:t>Public Sector Manager and Coordinator</a:t>
            </a:r>
          </a:p>
          <a:p>
            <a:endParaRPr lang="en-US" sz="2000" dirty="0">
              <a:solidFill>
                <a:schemeClr val="bg1"/>
              </a:solidFill>
            </a:endParaRPr>
          </a:p>
          <a:p>
            <a:r>
              <a:rPr lang="en-US" sz="2400" dirty="0">
                <a:solidFill>
                  <a:schemeClr val="bg1"/>
                </a:solidFill>
              </a:rPr>
              <a:t>PM: Econ Dev/Clean Energy/P3/Logistics</a:t>
            </a:r>
          </a:p>
          <a:p>
            <a:endParaRPr lang="en-US" sz="1600" dirty="0">
              <a:solidFill>
                <a:schemeClr val="bg1"/>
              </a:solidFill>
            </a:endParaRPr>
          </a:p>
          <a:p>
            <a:endParaRPr lang="en-US" sz="1050" dirty="0">
              <a:solidFill>
                <a:schemeClr val="bg1"/>
              </a:solidFill>
            </a:endParaRPr>
          </a:p>
          <a:p>
            <a:r>
              <a:rPr lang="en-US" sz="2400" dirty="0">
                <a:solidFill>
                  <a:schemeClr val="bg1"/>
                </a:solidFill>
              </a:rPr>
              <a:t>Engineering, Planning, Clean Energy</a:t>
            </a:r>
          </a:p>
          <a:p>
            <a:endParaRPr lang="en-US" sz="1000" dirty="0">
              <a:solidFill>
                <a:schemeClr val="bg1"/>
              </a:solidFill>
            </a:endParaRPr>
          </a:p>
          <a:p>
            <a:r>
              <a:rPr lang="en-US" sz="2400" dirty="0">
                <a:solidFill>
                  <a:schemeClr val="bg1"/>
                </a:solidFill>
              </a:rPr>
              <a:t>Rail System Planning and Infrastructure </a:t>
            </a:r>
          </a:p>
          <a:p>
            <a:endParaRPr lang="en-US" sz="1000" dirty="0">
              <a:solidFill>
                <a:schemeClr val="bg1"/>
              </a:solidFill>
            </a:endParaRPr>
          </a:p>
          <a:p>
            <a:r>
              <a:rPr lang="en-US" sz="2400" dirty="0">
                <a:solidFill>
                  <a:schemeClr val="bg1"/>
                </a:solidFill>
              </a:rPr>
              <a:t>Telecom/Data Infrastructure </a:t>
            </a:r>
          </a:p>
          <a:p>
            <a:endParaRPr lang="en-US" sz="900" dirty="0">
              <a:solidFill>
                <a:schemeClr val="bg1"/>
              </a:solidFill>
            </a:endParaRPr>
          </a:p>
          <a:p>
            <a:r>
              <a:rPr lang="en-US" sz="2400" dirty="0">
                <a:solidFill>
                  <a:schemeClr val="bg1"/>
                </a:solidFill>
              </a:rPr>
              <a:t>Legal/Public-Private Partnerships</a:t>
            </a:r>
          </a:p>
          <a:p>
            <a:endParaRPr lang="en-US" sz="900" dirty="0">
              <a:solidFill>
                <a:schemeClr val="bg1"/>
              </a:solidFill>
            </a:endParaRPr>
          </a:p>
          <a:p>
            <a:r>
              <a:rPr lang="en-US" sz="2400" dirty="0">
                <a:solidFill>
                  <a:schemeClr val="bg1"/>
                </a:solidFill>
              </a:rPr>
              <a:t>Hydrogen Policy/Infrastructure </a:t>
            </a:r>
          </a:p>
          <a:p>
            <a:endParaRPr lang="en-US" sz="1000" dirty="0">
              <a:solidFill>
                <a:schemeClr val="bg1"/>
              </a:solidFill>
            </a:endParaRPr>
          </a:p>
          <a:p>
            <a:r>
              <a:rPr lang="en-US" sz="2400" dirty="0">
                <a:solidFill>
                  <a:schemeClr val="bg1"/>
                </a:solidFill>
              </a:rPr>
              <a:t>Truck Manufacturer/Clean Powertrain </a:t>
            </a:r>
          </a:p>
        </p:txBody>
      </p:sp>
      <p:pic>
        <p:nvPicPr>
          <p:cNvPr id="38" name="Picture 37">
            <a:extLst>
              <a:ext uri="{FF2B5EF4-FFF2-40B4-BE49-F238E27FC236}">
                <a16:creationId xmlns:a16="http://schemas.microsoft.com/office/drawing/2014/main" id="{AA66791F-714F-4B03-8F0F-177209386133}"/>
              </a:ext>
            </a:extLst>
          </p:cNvPr>
          <p:cNvPicPr>
            <a:picLocks noChangeAspect="1"/>
          </p:cNvPicPr>
          <p:nvPr/>
        </p:nvPicPr>
        <p:blipFill>
          <a:blip r:embed="rId6"/>
          <a:stretch>
            <a:fillRect/>
          </a:stretch>
        </p:blipFill>
        <p:spPr>
          <a:xfrm>
            <a:off x="726286" y="5529705"/>
            <a:ext cx="1056197" cy="467719"/>
          </a:xfrm>
          <a:prstGeom prst="rect">
            <a:avLst/>
          </a:prstGeom>
          <a:ln>
            <a:solidFill>
              <a:schemeClr val="bg1"/>
            </a:solidFill>
          </a:ln>
        </p:spPr>
      </p:pic>
      <p:pic>
        <p:nvPicPr>
          <p:cNvPr id="41" name="Picture 40">
            <a:extLst>
              <a:ext uri="{FF2B5EF4-FFF2-40B4-BE49-F238E27FC236}">
                <a16:creationId xmlns:a16="http://schemas.microsoft.com/office/drawing/2014/main" id="{D175FF5F-E340-458E-8926-1182FFAE9328}"/>
              </a:ext>
            </a:extLst>
          </p:cNvPr>
          <p:cNvPicPr>
            <a:picLocks noChangeAspect="1"/>
          </p:cNvPicPr>
          <p:nvPr/>
        </p:nvPicPr>
        <p:blipFill>
          <a:blip r:embed="rId7"/>
          <a:stretch>
            <a:fillRect/>
          </a:stretch>
        </p:blipFill>
        <p:spPr>
          <a:xfrm>
            <a:off x="696434" y="6096578"/>
            <a:ext cx="1071123" cy="535562"/>
          </a:xfrm>
          <a:prstGeom prst="rect">
            <a:avLst/>
          </a:prstGeom>
          <a:ln>
            <a:solidFill>
              <a:schemeClr val="bg1"/>
            </a:solidFill>
          </a:ln>
        </p:spPr>
      </p:pic>
      <p:pic>
        <p:nvPicPr>
          <p:cNvPr id="1026" name="Picture 2">
            <a:extLst>
              <a:ext uri="{FF2B5EF4-FFF2-40B4-BE49-F238E27FC236}">
                <a16:creationId xmlns:a16="http://schemas.microsoft.com/office/drawing/2014/main" id="{468232A0-A61F-9DC3-8293-9BC93845BB4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5644" y="3981832"/>
            <a:ext cx="1937657" cy="52880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BB709C5B-3AA2-14F4-1BF2-BC74ECFC4724}"/>
              </a:ext>
            </a:extLst>
          </p:cNvPr>
          <p:cNvPicPr>
            <a:picLocks noChangeAspect="1"/>
          </p:cNvPicPr>
          <p:nvPr/>
        </p:nvPicPr>
        <p:blipFill rotWithShape="1">
          <a:blip r:embed="rId9"/>
          <a:srcRect l="8255" t="36593" r="7940" b="36280"/>
          <a:stretch/>
        </p:blipFill>
        <p:spPr>
          <a:xfrm>
            <a:off x="560928" y="2041219"/>
            <a:ext cx="1998231" cy="646796"/>
          </a:xfrm>
          <a:prstGeom prst="rect">
            <a:avLst/>
          </a:prstGeom>
          <a:ln>
            <a:solidFill>
              <a:schemeClr val="bg1"/>
            </a:solidFill>
          </a:ln>
        </p:spPr>
      </p:pic>
    </p:spTree>
    <p:extLst>
      <p:ext uri="{BB962C8B-B14F-4D97-AF65-F5344CB8AC3E}">
        <p14:creationId xmlns:p14="http://schemas.microsoft.com/office/powerpoint/2010/main" val="3106840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6">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6">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2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6">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6">
                                            <p:txEl>
                                              <p:pRg st="10" end="1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6">
                                            <p:txEl>
                                              <p:pRg st="12" end="12"/>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8"/>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6">
                                            <p:txEl>
                                              <p:pRg st="14" end="14"/>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4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26">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41D4256-4DFA-1614-B381-2AD308E7E889}"/>
              </a:ext>
            </a:extLst>
          </p:cNvPr>
          <p:cNvPicPr>
            <a:picLocks noChangeAspect="1"/>
          </p:cNvPicPr>
          <p:nvPr/>
        </p:nvPicPr>
        <p:blipFill rotWithShape="1">
          <a:blip r:embed="rId2"/>
          <a:srcRect l="3064" t="4732" r="1037" b="109"/>
          <a:stretch/>
        </p:blipFill>
        <p:spPr>
          <a:xfrm>
            <a:off x="6394775" y="13469"/>
            <a:ext cx="5794049" cy="6844531"/>
          </a:xfrm>
          <a:prstGeom prst="rect">
            <a:avLst/>
          </a:prstGeom>
          <a:ln>
            <a:noFill/>
          </a:ln>
          <a:effectLst>
            <a:softEdge rad="50800"/>
          </a:effectLst>
        </p:spPr>
      </p:pic>
      <p:sp>
        <p:nvSpPr>
          <p:cNvPr id="2" name="Title 1">
            <a:extLst>
              <a:ext uri="{FF2B5EF4-FFF2-40B4-BE49-F238E27FC236}">
                <a16:creationId xmlns:a16="http://schemas.microsoft.com/office/drawing/2014/main" id="{66643341-F874-B440-9F27-0B8DE105D7C7}"/>
              </a:ext>
            </a:extLst>
          </p:cNvPr>
          <p:cNvSpPr>
            <a:spLocks noGrp="1"/>
          </p:cNvSpPr>
          <p:nvPr>
            <p:ph type="title"/>
          </p:nvPr>
        </p:nvSpPr>
        <p:spPr>
          <a:xfrm>
            <a:off x="230736" y="753228"/>
            <a:ext cx="6084605" cy="1080938"/>
          </a:xfrm>
        </p:spPr>
        <p:txBody>
          <a:bodyPr>
            <a:normAutofit fontScale="90000"/>
          </a:bodyPr>
          <a:lstStyle/>
          <a:p>
            <a:r>
              <a:rPr lang="en-US" dirty="0"/>
              <a:t>CAIPS Project-Goods Movement/Environmental/</a:t>
            </a:r>
            <a:br>
              <a:rPr lang="en-US" dirty="0"/>
            </a:br>
            <a:r>
              <a:rPr lang="en-US" dirty="0"/>
              <a:t>Economic Benefits </a:t>
            </a:r>
          </a:p>
        </p:txBody>
      </p:sp>
      <p:sp>
        <p:nvSpPr>
          <p:cNvPr id="3" name="Content Placeholder 2">
            <a:extLst>
              <a:ext uri="{FF2B5EF4-FFF2-40B4-BE49-F238E27FC236}">
                <a16:creationId xmlns:a16="http://schemas.microsoft.com/office/drawing/2014/main" id="{DB779413-C4FC-EF73-C6F0-292DAF4F30EC}"/>
              </a:ext>
            </a:extLst>
          </p:cNvPr>
          <p:cNvSpPr>
            <a:spLocks noGrp="1"/>
          </p:cNvSpPr>
          <p:nvPr>
            <p:ph idx="1"/>
          </p:nvPr>
        </p:nvSpPr>
        <p:spPr>
          <a:xfrm>
            <a:off x="680322" y="2336873"/>
            <a:ext cx="5041628" cy="3599316"/>
          </a:xfrm>
        </p:spPr>
        <p:txBody>
          <a:bodyPr>
            <a:normAutofit/>
          </a:bodyPr>
          <a:lstStyle/>
          <a:p>
            <a:pPr>
              <a:buFont typeface="Wingdings" panose="05000000000000000000" pitchFamily="2" charset="2"/>
              <a:buChar char="§"/>
            </a:pPr>
            <a:r>
              <a:rPr lang="en-US" sz="2000" dirty="0"/>
              <a:t>The California Inland Port Project (CAIP)  offers the opportunity to significantly address several goods movement and environmental challenges facing the San Joaquin Valley and Sacramento regions.  The challenges are inherent to the regions and will continue to worsen if long term goods movement strategies are not developed and implemented over time. </a:t>
            </a:r>
          </a:p>
        </p:txBody>
      </p:sp>
    </p:spTree>
    <p:extLst>
      <p:ext uri="{BB962C8B-B14F-4D97-AF65-F5344CB8AC3E}">
        <p14:creationId xmlns:p14="http://schemas.microsoft.com/office/powerpoint/2010/main" val="8560649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DAAC6-5B1A-4EED-BC8F-DA46D4345C2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F4502BD-B567-42F9-80E9-B55388381BDF}"/>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E0C02251-3377-4158-9DAD-FA83642E8582}"/>
              </a:ext>
            </a:extLst>
          </p:cNvPr>
          <p:cNvPicPr>
            <a:picLocks noChangeAspect="1"/>
          </p:cNvPicPr>
          <p:nvPr/>
        </p:nvPicPr>
        <p:blipFill>
          <a:blip r:embed="rId2"/>
          <a:stretch>
            <a:fillRect/>
          </a:stretch>
        </p:blipFill>
        <p:spPr>
          <a:xfrm>
            <a:off x="0" y="0"/>
            <a:ext cx="11139898" cy="6858000"/>
          </a:xfrm>
          <a:prstGeom prst="rect">
            <a:avLst/>
          </a:prstGeom>
          <a:ln>
            <a:solidFill>
              <a:schemeClr val="bg1"/>
            </a:solidFill>
          </a:ln>
        </p:spPr>
      </p:pic>
      <p:sp>
        <p:nvSpPr>
          <p:cNvPr id="15" name="Freeform: Shape 14">
            <a:extLst>
              <a:ext uri="{FF2B5EF4-FFF2-40B4-BE49-F238E27FC236}">
                <a16:creationId xmlns:a16="http://schemas.microsoft.com/office/drawing/2014/main" id="{5B841BF0-AFC0-422E-BB9F-57350F1886AA}"/>
              </a:ext>
            </a:extLst>
          </p:cNvPr>
          <p:cNvSpPr/>
          <p:nvPr/>
        </p:nvSpPr>
        <p:spPr>
          <a:xfrm>
            <a:off x="532978" y="2462492"/>
            <a:ext cx="893197" cy="1392039"/>
          </a:xfrm>
          <a:custGeom>
            <a:avLst/>
            <a:gdLst>
              <a:gd name="connsiteX0" fmla="*/ 845127 w 845127"/>
              <a:gd name="connsiteY0" fmla="*/ 1274618 h 1274618"/>
              <a:gd name="connsiteX1" fmla="*/ 845127 w 845127"/>
              <a:gd name="connsiteY1" fmla="*/ 1274618 h 1274618"/>
              <a:gd name="connsiteX2" fmla="*/ 762000 w 845127"/>
              <a:gd name="connsiteY2" fmla="*/ 1094509 h 1274618"/>
              <a:gd name="connsiteX3" fmla="*/ 720436 w 845127"/>
              <a:gd name="connsiteY3" fmla="*/ 983673 h 1274618"/>
              <a:gd name="connsiteX4" fmla="*/ 706582 w 845127"/>
              <a:gd name="connsiteY4" fmla="*/ 762000 h 1274618"/>
              <a:gd name="connsiteX5" fmla="*/ 651163 w 845127"/>
              <a:gd name="connsiteY5" fmla="*/ 526473 h 1274618"/>
              <a:gd name="connsiteX6" fmla="*/ 623454 w 845127"/>
              <a:gd name="connsiteY6" fmla="*/ 207818 h 1274618"/>
              <a:gd name="connsiteX7" fmla="*/ 609600 w 845127"/>
              <a:gd name="connsiteY7" fmla="*/ 0 h 1274618"/>
              <a:gd name="connsiteX8" fmla="*/ 235527 w 845127"/>
              <a:gd name="connsiteY8" fmla="*/ 0 h 1274618"/>
              <a:gd name="connsiteX9" fmla="*/ 0 w 845127"/>
              <a:gd name="connsiteY9" fmla="*/ 193964 h 1274618"/>
              <a:gd name="connsiteX10" fmla="*/ 83127 w 845127"/>
              <a:gd name="connsiteY10" fmla="*/ 526473 h 1274618"/>
              <a:gd name="connsiteX11" fmla="*/ 277091 w 845127"/>
              <a:gd name="connsiteY11" fmla="*/ 665018 h 1274618"/>
              <a:gd name="connsiteX12" fmla="*/ 457200 w 845127"/>
              <a:gd name="connsiteY12" fmla="*/ 914400 h 1274618"/>
              <a:gd name="connsiteX13" fmla="*/ 540327 w 845127"/>
              <a:gd name="connsiteY13" fmla="*/ 1274618 h 1274618"/>
              <a:gd name="connsiteX14" fmla="*/ 817418 w 845127"/>
              <a:gd name="connsiteY14" fmla="*/ 1191491 h 1274618"/>
              <a:gd name="connsiteX15" fmla="*/ 817418 w 845127"/>
              <a:gd name="connsiteY15" fmla="*/ 1191491 h 1274618"/>
              <a:gd name="connsiteX16" fmla="*/ 748145 w 845127"/>
              <a:gd name="connsiteY16" fmla="*/ 1066800 h 1274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45127" h="1274618">
                <a:moveTo>
                  <a:pt x="845127" y="1274618"/>
                </a:moveTo>
                <a:lnTo>
                  <a:pt x="845127" y="1274618"/>
                </a:lnTo>
                <a:cubicBezTo>
                  <a:pt x="817418" y="1214582"/>
                  <a:pt x="785966" y="1156135"/>
                  <a:pt x="762000" y="1094509"/>
                </a:cubicBezTo>
                <a:cubicBezTo>
                  <a:pt x="706076" y="950703"/>
                  <a:pt x="788645" y="1085986"/>
                  <a:pt x="720436" y="983673"/>
                </a:cubicBezTo>
                <a:cubicBezTo>
                  <a:pt x="693142" y="874491"/>
                  <a:pt x="706582" y="947296"/>
                  <a:pt x="706582" y="762000"/>
                </a:cubicBezTo>
                <a:lnTo>
                  <a:pt x="651163" y="526473"/>
                </a:lnTo>
                <a:lnTo>
                  <a:pt x="623454" y="207818"/>
                </a:lnTo>
                <a:lnTo>
                  <a:pt x="609600" y="0"/>
                </a:lnTo>
                <a:lnTo>
                  <a:pt x="235527" y="0"/>
                </a:lnTo>
                <a:lnTo>
                  <a:pt x="0" y="193964"/>
                </a:lnTo>
                <a:lnTo>
                  <a:pt x="83127" y="526473"/>
                </a:lnTo>
                <a:lnTo>
                  <a:pt x="277091" y="665018"/>
                </a:lnTo>
                <a:lnTo>
                  <a:pt x="457200" y="914400"/>
                </a:lnTo>
                <a:lnTo>
                  <a:pt x="540327" y="1274618"/>
                </a:lnTo>
                <a:lnTo>
                  <a:pt x="817418" y="1191491"/>
                </a:lnTo>
                <a:lnTo>
                  <a:pt x="817418" y="1191491"/>
                </a:lnTo>
                <a:lnTo>
                  <a:pt x="748145" y="1066800"/>
                </a:lnTo>
              </a:path>
            </a:pathLst>
          </a:custGeom>
          <a:solidFill>
            <a:srgbClr val="0070C0">
              <a:alpha val="50196"/>
            </a:srgb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0F0A2383-ECD3-434C-A2F0-569B84695B3C}"/>
              </a:ext>
            </a:extLst>
          </p:cNvPr>
          <p:cNvSpPr/>
          <p:nvPr/>
        </p:nvSpPr>
        <p:spPr>
          <a:xfrm>
            <a:off x="1371600" y="3770335"/>
            <a:ext cx="1953491" cy="443346"/>
          </a:xfrm>
          <a:custGeom>
            <a:avLst/>
            <a:gdLst>
              <a:gd name="connsiteX0" fmla="*/ 0 w 1953491"/>
              <a:gd name="connsiteY0" fmla="*/ 0 h 443346"/>
              <a:gd name="connsiteX1" fmla="*/ 609600 w 1953491"/>
              <a:gd name="connsiteY1" fmla="*/ 138546 h 443346"/>
              <a:gd name="connsiteX2" fmla="*/ 706582 w 1953491"/>
              <a:gd name="connsiteY2" fmla="*/ 41564 h 443346"/>
              <a:gd name="connsiteX3" fmla="*/ 1136073 w 1953491"/>
              <a:gd name="connsiteY3" fmla="*/ 124691 h 443346"/>
              <a:gd name="connsiteX4" fmla="*/ 1371600 w 1953491"/>
              <a:gd name="connsiteY4" fmla="*/ 249382 h 443346"/>
              <a:gd name="connsiteX5" fmla="*/ 1704109 w 1953491"/>
              <a:gd name="connsiteY5" fmla="*/ 138546 h 443346"/>
              <a:gd name="connsiteX6" fmla="*/ 1925782 w 1953491"/>
              <a:gd name="connsiteY6" fmla="*/ 152400 h 443346"/>
              <a:gd name="connsiteX7" fmla="*/ 1953491 w 1953491"/>
              <a:gd name="connsiteY7" fmla="*/ 387928 h 443346"/>
              <a:gd name="connsiteX8" fmla="*/ 1773382 w 1953491"/>
              <a:gd name="connsiteY8" fmla="*/ 387928 h 443346"/>
              <a:gd name="connsiteX9" fmla="*/ 1510146 w 1953491"/>
              <a:gd name="connsiteY9" fmla="*/ 443346 h 443346"/>
              <a:gd name="connsiteX10" fmla="*/ 886691 w 1953491"/>
              <a:gd name="connsiteY10" fmla="*/ 249382 h 443346"/>
              <a:gd name="connsiteX11" fmla="*/ 762000 w 1953491"/>
              <a:gd name="connsiteY11" fmla="*/ 193964 h 443346"/>
              <a:gd name="connsiteX12" fmla="*/ 637309 w 1953491"/>
              <a:gd name="connsiteY12" fmla="*/ 304800 h 443346"/>
              <a:gd name="connsiteX13" fmla="*/ 429491 w 1953491"/>
              <a:gd name="connsiteY13" fmla="*/ 290946 h 443346"/>
              <a:gd name="connsiteX14" fmla="*/ 41564 w 1953491"/>
              <a:gd name="connsiteY14" fmla="*/ 193964 h 443346"/>
              <a:gd name="connsiteX15" fmla="*/ 13855 w 1953491"/>
              <a:gd name="connsiteY15" fmla="*/ 55419 h 443346"/>
              <a:gd name="connsiteX16" fmla="*/ 0 w 1953491"/>
              <a:gd name="connsiteY16" fmla="*/ 0 h 44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53491" h="443346">
                <a:moveTo>
                  <a:pt x="0" y="0"/>
                </a:moveTo>
                <a:lnTo>
                  <a:pt x="609600" y="138546"/>
                </a:lnTo>
                <a:lnTo>
                  <a:pt x="706582" y="41564"/>
                </a:lnTo>
                <a:lnTo>
                  <a:pt x="1136073" y="124691"/>
                </a:lnTo>
                <a:lnTo>
                  <a:pt x="1371600" y="249382"/>
                </a:lnTo>
                <a:lnTo>
                  <a:pt x="1704109" y="138546"/>
                </a:lnTo>
                <a:lnTo>
                  <a:pt x="1925782" y="152400"/>
                </a:lnTo>
                <a:lnTo>
                  <a:pt x="1953491" y="387928"/>
                </a:lnTo>
                <a:lnTo>
                  <a:pt x="1773382" y="387928"/>
                </a:lnTo>
                <a:lnTo>
                  <a:pt x="1510146" y="443346"/>
                </a:lnTo>
                <a:lnTo>
                  <a:pt x="886691" y="249382"/>
                </a:lnTo>
                <a:lnTo>
                  <a:pt x="762000" y="193964"/>
                </a:lnTo>
                <a:lnTo>
                  <a:pt x="637309" y="304800"/>
                </a:lnTo>
                <a:lnTo>
                  <a:pt x="429491" y="290946"/>
                </a:lnTo>
                <a:lnTo>
                  <a:pt x="41564" y="193964"/>
                </a:lnTo>
                <a:lnTo>
                  <a:pt x="13855" y="55419"/>
                </a:lnTo>
                <a:lnTo>
                  <a:pt x="0" y="0"/>
                </a:lnTo>
                <a:close/>
              </a:path>
            </a:pathLst>
          </a:custGeom>
          <a:solidFill>
            <a:srgbClr val="FFC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4F4D899E-69B7-482A-AF14-ABD141E1A24D}"/>
              </a:ext>
            </a:extLst>
          </p:cNvPr>
          <p:cNvSpPr/>
          <p:nvPr/>
        </p:nvSpPr>
        <p:spPr>
          <a:xfrm>
            <a:off x="1356297" y="4002396"/>
            <a:ext cx="2078182" cy="900545"/>
          </a:xfrm>
          <a:custGeom>
            <a:avLst/>
            <a:gdLst>
              <a:gd name="connsiteX0" fmla="*/ 2008909 w 2078182"/>
              <a:gd name="connsiteY0" fmla="*/ 734291 h 900545"/>
              <a:gd name="connsiteX1" fmla="*/ 1593273 w 2078182"/>
              <a:gd name="connsiteY1" fmla="*/ 665018 h 900545"/>
              <a:gd name="connsiteX2" fmla="*/ 1357745 w 2078182"/>
              <a:gd name="connsiteY2" fmla="*/ 720436 h 900545"/>
              <a:gd name="connsiteX3" fmla="*/ 1066800 w 2078182"/>
              <a:gd name="connsiteY3" fmla="*/ 387927 h 900545"/>
              <a:gd name="connsiteX4" fmla="*/ 706582 w 2078182"/>
              <a:gd name="connsiteY4" fmla="*/ 221672 h 900545"/>
              <a:gd name="connsiteX5" fmla="*/ 83127 w 2078182"/>
              <a:gd name="connsiteY5" fmla="*/ 0 h 900545"/>
              <a:gd name="connsiteX6" fmla="*/ 0 w 2078182"/>
              <a:gd name="connsiteY6" fmla="*/ 124691 h 900545"/>
              <a:gd name="connsiteX7" fmla="*/ 429491 w 2078182"/>
              <a:gd name="connsiteY7" fmla="*/ 304800 h 900545"/>
              <a:gd name="connsiteX8" fmla="*/ 942109 w 2078182"/>
              <a:gd name="connsiteY8" fmla="*/ 401782 h 900545"/>
              <a:gd name="connsiteX9" fmla="*/ 1177636 w 2078182"/>
              <a:gd name="connsiteY9" fmla="*/ 831272 h 900545"/>
              <a:gd name="connsiteX10" fmla="*/ 1302327 w 2078182"/>
              <a:gd name="connsiteY10" fmla="*/ 886691 h 900545"/>
              <a:gd name="connsiteX11" fmla="*/ 1524000 w 2078182"/>
              <a:gd name="connsiteY11" fmla="*/ 858982 h 900545"/>
              <a:gd name="connsiteX12" fmla="*/ 1884218 w 2078182"/>
              <a:gd name="connsiteY12" fmla="*/ 886691 h 900545"/>
              <a:gd name="connsiteX13" fmla="*/ 2078182 w 2078182"/>
              <a:gd name="connsiteY13" fmla="*/ 900545 h 900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8182" h="900545">
                <a:moveTo>
                  <a:pt x="2008909" y="734291"/>
                </a:moveTo>
                <a:lnTo>
                  <a:pt x="1593273" y="665018"/>
                </a:lnTo>
                <a:lnTo>
                  <a:pt x="1357745" y="720436"/>
                </a:lnTo>
                <a:lnTo>
                  <a:pt x="1066800" y="387927"/>
                </a:lnTo>
                <a:lnTo>
                  <a:pt x="706582" y="221672"/>
                </a:lnTo>
                <a:lnTo>
                  <a:pt x="83127" y="0"/>
                </a:lnTo>
                <a:lnTo>
                  <a:pt x="0" y="124691"/>
                </a:lnTo>
                <a:lnTo>
                  <a:pt x="429491" y="304800"/>
                </a:lnTo>
                <a:lnTo>
                  <a:pt x="942109" y="401782"/>
                </a:lnTo>
                <a:lnTo>
                  <a:pt x="1177636" y="831272"/>
                </a:lnTo>
                <a:lnTo>
                  <a:pt x="1302327" y="886691"/>
                </a:lnTo>
                <a:lnTo>
                  <a:pt x="1524000" y="858982"/>
                </a:lnTo>
                <a:lnTo>
                  <a:pt x="1884218" y="886691"/>
                </a:lnTo>
                <a:lnTo>
                  <a:pt x="2078182" y="900545"/>
                </a:lnTo>
              </a:path>
            </a:pathLst>
          </a:custGeom>
          <a:solidFill>
            <a:srgbClr val="FFC000">
              <a:alpha val="49804"/>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CE2593B7-43B0-4087-AC71-F08F34126B72}"/>
              </a:ext>
            </a:extLst>
          </p:cNvPr>
          <p:cNvSpPr/>
          <p:nvPr/>
        </p:nvSpPr>
        <p:spPr>
          <a:xfrm>
            <a:off x="3338945" y="3990109"/>
            <a:ext cx="2064328" cy="374073"/>
          </a:xfrm>
          <a:custGeom>
            <a:avLst/>
            <a:gdLst>
              <a:gd name="connsiteX0" fmla="*/ 0 w 2064328"/>
              <a:gd name="connsiteY0" fmla="*/ 0 h 374073"/>
              <a:gd name="connsiteX1" fmla="*/ 609600 w 2064328"/>
              <a:gd name="connsiteY1" fmla="*/ 166255 h 374073"/>
              <a:gd name="connsiteX2" fmla="*/ 1039091 w 2064328"/>
              <a:gd name="connsiteY2" fmla="*/ 166255 h 374073"/>
              <a:gd name="connsiteX3" fmla="*/ 1454728 w 2064328"/>
              <a:gd name="connsiteY3" fmla="*/ 152400 h 374073"/>
              <a:gd name="connsiteX4" fmla="*/ 2064328 w 2064328"/>
              <a:gd name="connsiteY4" fmla="*/ 96982 h 374073"/>
              <a:gd name="connsiteX5" fmla="*/ 2064328 w 2064328"/>
              <a:gd name="connsiteY5" fmla="*/ 263236 h 374073"/>
              <a:gd name="connsiteX6" fmla="*/ 1745673 w 2064328"/>
              <a:gd name="connsiteY6" fmla="*/ 290946 h 374073"/>
              <a:gd name="connsiteX7" fmla="*/ 1274619 w 2064328"/>
              <a:gd name="connsiteY7" fmla="*/ 360218 h 374073"/>
              <a:gd name="connsiteX8" fmla="*/ 872837 w 2064328"/>
              <a:gd name="connsiteY8" fmla="*/ 332509 h 374073"/>
              <a:gd name="connsiteX9" fmla="*/ 554182 w 2064328"/>
              <a:gd name="connsiteY9" fmla="*/ 374073 h 374073"/>
              <a:gd name="connsiteX10" fmla="*/ 41564 w 2064328"/>
              <a:gd name="connsiteY10" fmla="*/ 193964 h 374073"/>
              <a:gd name="connsiteX11" fmla="*/ 27710 w 2064328"/>
              <a:gd name="connsiteY11" fmla="*/ 69273 h 374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4328" h="374073">
                <a:moveTo>
                  <a:pt x="0" y="0"/>
                </a:moveTo>
                <a:lnTo>
                  <a:pt x="609600" y="166255"/>
                </a:lnTo>
                <a:lnTo>
                  <a:pt x="1039091" y="166255"/>
                </a:lnTo>
                <a:lnTo>
                  <a:pt x="1454728" y="152400"/>
                </a:lnTo>
                <a:lnTo>
                  <a:pt x="2064328" y="96982"/>
                </a:lnTo>
                <a:lnTo>
                  <a:pt x="2064328" y="263236"/>
                </a:lnTo>
                <a:lnTo>
                  <a:pt x="1745673" y="290946"/>
                </a:lnTo>
                <a:lnTo>
                  <a:pt x="1274619" y="360218"/>
                </a:lnTo>
                <a:lnTo>
                  <a:pt x="872837" y="332509"/>
                </a:lnTo>
                <a:lnTo>
                  <a:pt x="554182" y="374073"/>
                </a:lnTo>
                <a:lnTo>
                  <a:pt x="41564" y="193964"/>
                </a:lnTo>
                <a:lnTo>
                  <a:pt x="27710" y="69273"/>
                </a:lnTo>
              </a:path>
            </a:pathLst>
          </a:custGeom>
          <a:solidFill>
            <a:srgbClr val="FFC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78DAEDED-2991-42FF-BA81-966A063F9E02}"/>
              </a:ext>
            </a:extLst>
          </p:cNvPr>
          <p:cNvSpPr/>
          <p:nvPr/>
        </p:nvSpPr>
        <p:spPr>
          <a:xfrm>
            <a:off x="5417127" y="3311236"/>
            <a:ext cx="1427018" cy="872837"/>
          </a:xfrm>
          <a:custGeom>
            <a:avLst/>
            <a:gdLst>
              <a:gd name="connsiteX0" fmla="*/ 0 w 1427018"/>
              <a:gd name="connsiteY0" fmla="*/ 762000 h 872837"/>
              <a:gd name="connsiteX1" fmla="*/ 387928 w 1427018"/>
              <a:gd name="connsiteY1" fmla="*/ 540328 h 872837"/>
              <a:gd name="connsiteX2" fmla="*/ 581891 w 1427018"/>
              <a:gd name="connsiteY2" fmla="*/ 387928 h 872837"/>
              <a:gd name="connsiteX3" fmla="*/ 734291 w 1427018"/>
              <a:gd name="connsiteY3" fmla="*/ 374073 h 872837"/>
              <a:gd name="connsiteX4" fmla="*/ 1302328 w 1427018"/>
              <a:gd name="connsiteY4" fmla="*/ 0 h 872837"/>
              <a:gd name="connsiteX5" fmla="*/ 1302328 w 1427018"/>
              <a:gd name="connsiteY5" fmla="*/ 0 h 872837"/>
              <a:gd name="connsiteX6" fmla="*/ 1427018 w 1427018"/>
              <a:gd name="connsiteY6" fmla="*/ 110837 h 872837"/>
              <a:gd name="connsiteX7" fmla="*/ 1163782 w 1427018"/>
              <a:gd name="connsiteY7" fmla="*/ 290946 h 872837"/>
              <a:gd name="connsiteX8" fmla="*/ 997528 w 1427018"/>
              <a:gd name="connsiteY8" fmla="*/ 374073 h 872837"/>
              <a:gd name="connsiteX9" fmla="*/ 831273 w 1427018"/>
              <a:gd name="connsiteY9" fmla="*/ 526473 h 872837"/>
              <a:gd name="connsiteX10" fmla="*/ 651164 w 1427018"/>
              <a:gd name="connsiteY10" fmla="*/ 540328 h 872837"/>
              <a:gd name="connsiteX11" fmla="*/ 471055 w 1427018"/>
              <a:gd name="connsiteY11" fmla="*/ 706582 h 872837"/>
              <a:gd name="connsiteX12" fmla="*/ 318655 w 1427018"/>
              <a:gd name="connsiteY12" fmla="*/ 789709 h 872837"/>
              <a:gd name="connsiteX13" fmla="*/ 124691 w 1427018"/>
              <a:gd name="connsiteY13" fmla="*/ 872837 h 872837"/>
              <a:gd name="connsiteX14" fmla="*/ 27709 w 1427018"/>
              <a:gd name="connsiteY14" fmla="*/ 817419 h 872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27018" h="872837">
                <a:moveTo>
                  <a:pt x="0" y="762000"/>
                </a:moveTo>
                <a:lnTo>
                  <a:pt x="387928" y="540328"/>
                </a:lnTo>
                <a:lnTo>
                  <a:pt x="581891" y="387928"/>
                </a:lnTo>
                <a:lnTo>
                  <a:pt x="734291" y="374073"/>
                </a:lnTo>
                <a:lnTo>
                  <a:pt x="1302328" y="0"/>
                </a:lnTo>
                <a:lnTo>
                  <a:pt x="1302328" y="0"/>
                </a:lnTo>
                <a:lnTo>
                  <a:pt x="1427018" y="110837"/>
                </a:lnTo>
                <a:lnTo>
                  <a:pt x="1163782" y="290946"/>
                </a:lnTo>
                <a:lnTo>
                  <a:pt x="997528" y="374073"/>
                </a:lnTo>
                <a:lnTo>
                  <a:pt x="831273" y="526473"/>
                </a:lnTo>
                <a:lnTo>
                  <a:pt x="651164" y="540328"/>
                </a:lnTo>
                <a:lnTo>
                  <a:pt x="471055" y="706582"/>
                </a:lnTo>
                <a:lnTo>
                  <a:pt x="318655" y="789709"/>
                </a:lnTo>
                <a:lnTo>
                  <a:pt x="124691" y="872837"/>
                </a:lnTo>
                <a:lnTo>
                  <a:pt x="27709" y="817419"/>
                </a:lnTo>
              </a:path>
            </a:pathLst>
          </a:custGeom>
          <a:solidFill>
            <a:srgbClr val="FFC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9897662B-A258-40CE-952B-5CF773AA6519}"/>
              </a:ext>
            </a:extLst>
          </p:cNvPr>
          <p:cNvSpPr/>
          <p:nvPr/>
        </p:nvSpPr>
        <p:spPr>
          <a:xfrm>
            <a:off x="6761018" y="2479964"/>
            <a:ext cx="512618" cy="872836"/>
          </a:xfrm>
          <a:custGeom>
            <a:avLst/>
            <a:gdLst>
              <a:gd name="connsiteX0" fmla="*/ 0 w 512618"/>
              <a:gd name="connsiteY0" fmla="*/ 817418 h 872836"/>
              <a:gd name="connsiteX1" fmla="*/ 69273 w 512618"/>
              <a:gd name="connsiteY1" fmla="*/ 651163 h 872836"/>
              <a:gd name="connsiteX2" fmla="*/ 13855 w 512618"/>
              <a:gd name="connsiteY2" fmla="*/ 498763 h 872836"/>
              <a:gd name="connsiteX3" fmla="*/ 152400 w 512618"/>
              <a:gd name="connsiteY3" fmla="*/ 360218 h 872836"/>
              <a:gd name="connsiteX4" fmla="*/ 374073 w 512618"/>
              <a:gd name="connsiteY4" fmla="*/ 0 h 872836"/>
              <a:gd name="connsiteX5" fmla="*/ 512618 w 512618"/>
              <a:gd name="connsiteY5" fmla="*/ 83127 h 872836"/>
              <a:gd name="connsiteX6" fmla="*/ 374073 w 512618"/>
              <a:gd name="connsiteY6" fmla="*/ 277091 h 872836"/>
              <a:gd name="connsiteX7" fmla="*/ 249382 w 512618"/>
              <a:gd name="connsiteY7" fmla="*/ 512618 h 872836"/>
              <a:gd name="connsiteX8" fmla="*/ 193964 w 512618"/>
              <a:gd name="connsiteY8" fmla="*/ 581891 h 872836"/>
              <a:gd name="connsiteX9" fmla="*/ 166255 w 512618"/>
              <a:gd name="connsiteY9" fmla="*/ 789709 h 872836"/>
              <a:gd name="connsiteX10" fmla="*/ 83127 w 512618"/>
              <a:gd name="connsiteY10" fmla="*/ 872836 h 872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2618" h="872836">
                <a:moveTo>
                  <a:pt x="0" y="817418"/>
                </a:moveTo>
                <a:lnTo>
                  <a:pt x="69273" y="651163"/>
                </a:lnTo>
                <a:lnTo>
                  <a:pt x="13855" y="498763"/>
                </a:lnTo>
                <a:lnTo>
                  <a:pt x="152400" y="360218"/>
                </a:lnTo>
                <a:lnTo>
                  <a:pt x="374073" y="0"/>
                </a:lnTo>
                <a:lnTo>
                  <a:pt x="512618" y="83127"/>
                </a:lnTo>
                <a:lnTo>
                  <a:pt x="374073" y="277091"/>
                </a:lnTo>
                <a:lnTo>
                  <a:pt x="249382" y="512618"/>
                </a:lnTo>
                <a:lnTo>
                  <a:pt x="193964" y="581891"/>
                </a:lnTo>
                <a:lnTo>
                  <a:pt x="166255" y="789709"/>
                </a:lnTo>
                <a:lnTo>
                  <a:pt x="83127" y="872836"/>
                </a:lnTo>
              </a:path>
            </a:pathLst>
          </a:custGeom>
          <a:solidFill>
            <a:srgbClr val="FFC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E91C0562-54B2-4746-A217-2C2DE3D75D15}"/>
              </a:ext>
            </a:extLst>
          </p:cNvPr>
          <p:cNvSpPr/>
          <p:nvPr/>
        </p:nvSpPr>
        <p:spPr>
          <a:xfrm>
            <a:off x="3463636" y="4807527"/>
            <a:ext cx="2424546" cy="928255"/>
          </a:xfrm>
          <a:custGeom>
            <a:avLst/>
            <a:gdLst>
              <a:gd name="connsiteX0" fmla="*/ 0 w 2424546"/>
              <a:gd name="connsiteY0" fmla="*/ 0 h 928255"/>
              <a:gd name="connsiteX1" fmla="*/ 152400 w 2424546"/>
              <a:gd name="connsiteY1" fmla="*/ 180109 h 928255"/>
              <a:gd name="connsiteX2" fmla="*/ 207819 w 2424546"/>
              <a:gd name="connsiteY2" fmla="*/ 249382 h 928255"/>
              <a:gd name="connsiteX3" fmla="*/ 457200 w 2424546"/>
              <a:gd name="connsiteY3" fmla="*/ 318655 h 928255"/>
              <a:gd name="connsiteX4" fmla="*/ 665019 w 2424546"/>
              <a:gd name="connsiteY4" fmla="*/ 360218 h 928255"/>
              <a:gd name="connsiteX5" fmla="*/ 955964 w 2424546"/>
              <a:gd name="connsiteY5" fmla="*/ 415637 h 928255"/>
              <a:gd name="connsiteX6" fmla="*/ 1122219 w 2424546"/>
              <a:gd name="connsiteY6" fmla="*/ 471055 h 928255"/>
              <a:gd name="connsiteX7" fmla="*/ 1330037 w 2424546"/>
              <a:gd name="connsiteY7" fmla="*/ 540328 h 928255"/>
              <a:gd name="connsiteX8" fmla="*/ 1510146 w 2424546"/>
              <a:gd name="connsiteY8" fmla="*/ 595746 h 928255"/>
              <a:gd name="connsiteX9" fmla="*/ 1662546 w 2424546"/>
              <a:gd name="connsiteY9" fmla="*/ 651164 h 928255"/>
              <a:gd name="connsiteX10" fmla="*/ 1717964 w 2424546"/>
              <a:gd name="connsiteY10" fmla="*/ 748146 h 928255"/>
              <a:gd name="connsiteX11" fmla="*/ 1842655 w 2424546"/>
              <a:gd name="connsiteY11" fmla="*/ 748146 h 928255"/>
              <a:gd name="connsiteX12" fmla="*/ 2050473 w 2424546"/>
              <a:gd name="connsiteY12" fmla="*/ 734291 h 928255"/>
              <a:gd name="connsiteX13" fmla="*/ 2244437 w 2424546"/>
              <a:gd name="connsiteY13" fmla="*/ 734291 h 928255"/>
              <a:gd name="connsiteX14" fmla="*/ 2369128 w 2424546"/>
              <a:gd name="connsiteY14" fmla="*/ 692728 h 928255"/>
              <a:gd name="connsiteX15" fmla="*/ 2424546 w 2424546"/>
              <a:gd name="connsiteY15" fmla="*/ 831273 h 928255"/>
              <a:gd name="connsiteX16" fmla="*/ 2216728 w 2424546"/>
              <a:gd name="connsiteY16" fmla="*/ 872837 h 928255"/>
              <a:gd name="connsiteX17" fmla="*/ 2105891 w 2424546"/>
              <a:gd name="connsiteY17" fmla="*/ 886691 h 928255"/>
              <a:gd name="connsiteX18" fmla="*/ 1925782 w 2424546"/>
              <a:gd name="connsiteY18" fmla="*/ 900546 h 928255"/>
              <a:gd name="connsiteX19" fmla="*/ 1787237 w 2424546"/>
              <a:gd name="connsiteY19" fmla="*/ 914400 h 928255"/>
              <a:gd name="connsiteX20" fmla="*/ 1690255 w 2424546"/>
              <a:gd name="connsiteY20" fmla="*/ 928255 h 928255"/>
              <a:gd name="connsiteX21" fmla="*/ 1593273 w 2424546"/>
              <a:gd name="connsiteY21" fmla="*/ 872837 h 928255"/>
              <a:gd name="connsiteX22" fmla="*/ 1468582 w 2424546"/>
              <a:gd name="connsiteY22" fmla="*/ 734291 h 928255"/>
              <a:gd name="connsiteX23" fmla="*/ 1343891 w 2424546"/>
              <a:gd name="connsiteY23" fmla="*/ 692728 h 928255"/>
              <a:gd name="connsiteX24" fmla="*/ 1136073 w 2424546"/>
              <a:gd name="connsiteY24" fmla="*/ 651164 h 928255"/>
              <a:gd name="connsiteX25" fmla="*/ 914400 w 2424546"/>
              <a:gd name="connsiteY25" fmla="*/ 581891 h 928255"/>
              <a:gd name="connsiteX26" fmla="*/ 762000 w 2424546"/>
              <a:gd name="connsiteY26" fmla="*/ 526473 h 928255"/>
              <a:gd name="connsiteX27" fmla="*/ 623455 w 2424546"/>
              <a:gd name="connsiteY27" fmla="*/ 471055 h 928255"/>
              <a:gd name="connsiteX28" fmla="*/ 498764 w 2424546"/>
              <a:gd name="connsiteY28" fmla="*/ 471055 h 928255"/>
              <a:gd name="connsiteX29" fmla="*/ 318655 w 2424546"/>
              <a:gd name="connsiteY29" fmla="*/ 471055 h 928255"/>
              <a:gd name="connsiteX30" fmla="*/ 193964 w 2424546"/>
              <a:gd name="connsiteY30" fmla="*/ 415637 h 928255"/>
              <a:gd name="connsiteX31" fmla="*/ 110837 w 2424546"/>
              <a:gd name="connsiteY31" fmla="*/ 332509 h 928255"/>
              <a:gd name="connsiteX32" fmla="*/ 13855 w 2424546"/>
              <a:gd name="connsiteY32" fmla="*/ 207818 h 928255"/>
              <a:gd name="connsiteX33" fmla="*/ 13855 w 2424546"/>
              <a:gd name="connsiteY33" fmla="*/ 83128 h 928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424546" h="928255">
                <a:moveTo>
                  <a:pt x="0" y="0"/>
                </a:moveTo>
                <a:lnTo>
                  <a:pt x="152400" y="180109"/>
                </a:lnTo>
                <a:lnTo>
                  <a:pt x="207819" y="249382"/>
                </a:lnTo>
                <a:lnTo>
                  <a:pt x="457200" y="318655"/>
                </a:lnTo>
                <a:lnTo>
                  <a:pt x="665019" y="360218"/>
                </a:lnTo>
                <a:lnTo>
                  <a:pt x="955964" y="415637"/>
                </a:lnTo>
                <a:lnTo>
                  <a:pt x="1122219" y="471055"/>
                </a:lnTo>
                <a:lnTo>
                  <a:pt x="1330037" y="540328"/>
                </a:lnTo>
                <a:lnTo>
                  <a:pt x="1510146" y="595746"/>
                </a:lnTo>
                <a:lnTo>
                  <a:pt x="1662546" y="651164"/>
                </a:lnTo>
                <a:lnTo>
                  <a:pt x="1717964" y="748146"/>
                </a:lnTo>
                <a:lnTo>
                  <a:pt x="1842655" y="748146"/>
                </a:lnTo>
                <a:lnTo>
                  <a:pt x="2050473" y="734291"/>
                </a:lnTo>
                <a:lnTo>
                  <a:pt x="2244437" y="734291"/>
                </a:lnTo>
                <a:lnTo>
                  <a:pt x="2369128" y="692728"/>
                </a:lnTo>
                <a:lnTo>
                  <a:pt x="2424546" y="831273"/>
                </a:lnTo>
                <a:lnTo>
                  <a:pt x="2216728" y="872837"/>
                </a:lnTo>
                <a:lnTo>
                  <a:pt x="2105891" y="886691"/>
                </a:lnTo>
                <a:lnTo>
                  <a:pt x="1925782" y="900546"/>
                </a:lnTo>
                <a:lnTo>
                  <a:pt x="1787237" y="914400"/>
                </a:lnTo>
                <a:lnTo>
                  <a:pt x="1690255" y="928255"/>
                </a:lnTo>
                <a:lnTo>
                  <a:pt x="1593273" y="872837"/>
                </a:lnTo>
                <a:lnTo>
                  <a:pt x="1468582" y="734291"/>
                </a:lnTo>
                <a:lnTo>
                  <a:pt x="1343891" y="692728"/>
                </a:lnTo>
                <a:lnTo>
                  <a:pt x="1136073" y="651164"/>
                </a:lnTo>
                <a:lnTo>
                  <a:pt x="914400" y="581891"/>
                </a:lnTo>
                <a:lnTo>
                  <a:pt x="762000" y="526473"/>
                </a:lnTo>
                <a:lnTo>
                  <a:pt x="623455" y="471055"/>
                </a:lnTo>
                <a:lnTo>
                  <a:pt x="498764" y="471055"/>
                </a:lnTo>
                <a:lnTo>
                  <a:pt x="318655" y="471055"/>
                </a:lnTo>
                <a:lnTo>
                  <a:pt x="193964" y="415637"/>
                </a:lnTo>
                <a:lnTo>
                  <a:pt x="110837" y="332509"/>
                </a:lnTo>
                <a:lnTo>
                  <a:pt x="13855" y="207818"/>
                </a:lnTo>
                <a:lnTo>
                  <a:pt x="13855" y="83128"/>
                </a:lnTo>
              </a:path>
            </a:pathLst>
          </a:custGeom>
          <a:solidFill>
            <a:srgbClr val="FFC000">
              <a:alpha val="49804"/>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1EBF090D-006C-4584-B1CB-CEE7F5623258}"/>
              </a:ext>
            </a:extLst>
          </p:cNvPr>
          <p:cNvSpPr/>
          <p:nvPr/>
        </p:nvSpPr>
        <p:spPr>
          <a:xfrm>
            <a:off x="4031673" y="4752109"/>
            <a:ext cx="1551709" cy="443346"/>
          </a:xfrm>
          <a:custGeom>
            <a:avLst/>
            <a:gdLst>
              <a:gd name="connsiteX0" fmla="*/ 0 w 1551709"/>
              <a:gd name="connsiteY0" fmla="*/ 332509 h 443346"/>
              <a:gd name="connsiteX1" fmla="*/ 318654 w 1551709"/>
              <a:gd name="connsiteY1" fmla="*/ 193964 h 443346"/>
              <a:gd name="connsiteX2" fmla="*/ 512618 w 1551709"/>
              <a:gd name="connsiteY2" fmla="*/ 152400 h 443346"/>
              <a:gd name="connsiteX3" fmla="*/ 692727 w 1551709"/>
              <a:gd name="connsiteY3" fmla="*/ 110836 h 443346"/>
              <a:gd name="connsiteX4" fmla="*/ 858982 w 1551709"/>
              <a:gd name="connsiteY4" fmla="*/ 83127 h 443346"/>
              <a:gd name="connsiteX5" fmla="*/ 969818 w 1551709"/>
              <a:gd name="connsiteY5" fmla="*/ 138546 h 443346"/>
              <a:gd name="connsiteX6" fmla="*/ 1163782 w 1551709"/>
              <a:gd name="connsiteY6" fmla="*/ 83127 h 443346"/>
              <a:gd name="connsiteX7" fmla="*/ 1413163 w 1551709"/>
              <a:gd name="connsiteY7" fmla="*/ 27709 h 443346"/>
              <a:gd name="connsiteX8" fmla="*/ 1440872 w 1551709"/>
              <a:gd name="connsiteY8" fmla="*/ 0 h 443346"/>
              <a:gd name="connsiteX9" fmla="*/ 1551709 w 1551709"/>
              <a:gd name="connsiteY9" fmla="*/ 13855 h 443346"/>
              <a:gd name="connsiteX10" fmla="*/ 1537854 w 1551709"/>
              <a:gd name="connsiteY10" fmla="*/ 180109 h 443346"/>
              <a:gd name="connsiteX11" fmla="*/ 1302327 w 1551709"/>
              <a:gd name="connsiteY11" fmla="*/ 235527 h 443346"/>
              <a:gd name="connsiteX12" fmla="*/ 1302327 w 1551709"/>
              <a:gd name="connsiteY12" fmla="*/ 235527 h 443346"/>
              <a:gd name="connsiteX13" fmla="*/ 1080654 w 1551709"/>
              <a:gd name="connsiteY13" fmla="*/ 263236 h 443346"/>
              <a:gd name="connsiteX14" fmla="*/ 858982 w 1551709"/>
              <a:gd name="connsiteY14" fmla="*/ 277091 h 443346"/>
              <a:gd name="connsiteX15" fmla="*/ 775854 w 1551709"/>
              <a:gd name="connsiteY15" fmla="*/ 249382 h 443346"/>
              <a:gd name="connsiteX16" fmla="*/ 568036 w 1551709"/>
              <a:gd name="connsiteY16" fmla="*/ 290946 h 443346"/>
              <a:gd name="connsiteX17" fmla="*/ 484909 w 1551709"/>
              <a:gd name="connsiteY17" fmla="*/ 290946 h 443346"/>
              <a:gd name="connsiteX18" fmla="*/ 304800 w 1551709"/>
              <a:gd name="connsiteY18" fmla="*/ 374073 h 443346"/>
              <a:gd name="connsiteX19" fmla="*/ 193963 w 1551709"/>
              <a:gd name="connsiteY19" fmla="*/ 443346 h 443346"/>
              <a:gd name="connsiteX20" fmla="*/ 55418 w 1551709"/>
              <a:gd name="connsiteY20" fmla="*/ 387927 h 44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1709" h="443346">
                <a:moveTo>
                  <a:pt x="0" y="332509"/>
                </a:moveTo>
                <a:lnTo>
                  <a:pt x="318654" y="193964"/>
                </a:lnTo>
                <a:lnTo>
                  <a:pt x="512618" y="152400"/>
                </a:lnTo>
                <a:lnTo>
                  <a:pt x="692727" y="110836"/>
                </a:lnTo>
                <a:lnTo>
                  <a:pt x="858982" y="83127"/>
                </a:lnTo>
                <a:lnTo>
                  <a:pt x="969818" y="138546"/>
                </a:lnTo>
                <a:lnTo>
                  <a:pt x="1163782" y="83127"/>
                </a:lnTo>
                <a:lnTo>
                  <a:pt x="1413163" y="27709"/>
                </a:lnTo>
                <a:lnTo>
                  <a:pt x="1440872" y="0"/>
                </a:lnTo>
                <a:lnTo>
                  <a:pt x="1551709" y="13855"/>
                </a:lnTo>
                <a:lnTo>
                  <a:pt x="1537854" y="180109"/>
                </a:lnTo>
                <a:lnTo>
                  <a:pt x="1302327" y="235527"/>
                </a:lnTo>
                <a:lnTo>
                  <a:pt x="1302327" y="235527"/>
                </a:lnTo>
                <a:lnTo>
                  <a:pt x="1080654" y="263236"/>
                </a:lnTo>
                <a:lnTo>
                  <a:pt x="858982" y="277091"/>
                </a:lnTo>
                <a:lnTo>
                  <a:pt x="775854" y="249382"/>
                </a:lnTo>
                <a:lnTo>
                  <a:pt x="568036" y="290946"/>
                </a:lnTo>
                <a:lnTo>
                  <a:pt x="484909" y="290946"/>
                </a:lnTo>
                <a:lnTo>
                  <a:pt x="304800" y="374073"/>
                </a:lnTo>
                <a:lnTo>
                  <a:pt x="193963" y="443346"/>
                </a:lnTo>
                <a:lnTo>
                  <a:pt x="55418" y="387927"/>
                </a:lnTo>
              </a:path>
            </a:pathLst>
          </a:custGeom>
          <a:solidFill>
            <a:srgbClr val="FFC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64C0CC74-BD1F-424D-8CE2-6BFAE27B4087}"/>
              </a:ext>
            </a:extLst>
          </p:cNvPr>
          <p:cNvSpPr/>
          <p:nvPr/>
        </p:nvSpPr>
        <p:spPr>
          <a:xfrm>
            <a:off x="5569527" y="4100945"/>
            <a:ext cx="1427018" cy="803564"/>
          </a:xfrm>
          <a:custGeom>
            <a:avLst/>
            <a:gdLst>
              <a:gd name="connsiteX0" fmla="*/ 41564 w 1427018"/>
              <a:gd name="connsiteY0" fmla="*/ 651164 h 803564"/>
              <a:gd name="connsiteX1" fmla="*/ 193964 w 1427018"/>
              <a:gd name="connsiteY1" fmla="*/ 595746 h 803564"/>
              <a:gd name="connsiteX2" fmla="*/ 263237 w 1427018"/>
              <a:gd name="connsiteY2" fmla="*/ 609600 h 803564"/>
              <a:gd name="connsiteX3" fmla="*/ 401782 w 1427018"/>
              <a:gd name="connsiteY3" fmla="*/ 568037 h 803564"/>
              <a:gd name="connsiteX4" fmla="*/ 401782 w 1427018"/>
              <a:gd name="connsiteY4" fmla="*/ 568037 h 803564"/>
              <a:gd name="connsiteX5" fmla="*/ 526473 w 1427018"/>
              <a:gd name="connsiteY5" fmla="*/ 540328 h 803564"/>
              <a:gd name="connsiteX6" fmla="*/ 706582 w 1427018"/>
              <a:gd name="connsiteY6" fmla="*/ 332510 h 803564"/>
              <a:gd name="connsiteX7" fmla="*/ 775855 w 1427018"/>
              <a:gd name="connsiteY7" fmla="*/ 263237 h 803564"/>
              <a:gd name="connsiteX8" fmla="*/ 845128 w 1427018"/>
              <a:gd name="connsiteY8" fmla="*/ 152400 h 803564"/>
              <a:gd name="connsiteX9" fmla="*/ 983673 w 1427018"/>
              <a:gd name="connsiteY9" fmla="*/ 152400 h 803564"/>
              <a:gd name="connsiteX10" fmla="*/ 1122218 w 1427018"/>
              <a:gd name="connsiteY10" fmla="*/ 83128 h 803564"/>
              <a:gd name="connsiteX11" fmla="*/ 1246909 w 1427018"/>
              <a:gd name="connsiteY11" fmla="*/ 41564 h 803564"/>
              <a:gd name="connsiteX12" fmla="*/ 1343891 w 1427018"/>
              <a:gd name="connsiteY12" fmla="*/ 0 h 803564"/>
              <a:gd name="connsiteX13" fmla="*/ 1427018 w 1427018"/>
              <a:gd name="connsiteY13" fmla="*/ 152400 h 803564"/>
              <a:gd name="connsiteX14" fmla="*/ 1191491 w 1427018"/>
              <a:gd name="connsiteY14" fmla="*/ 249382 h 803564"/>
              <a:gd name="connsiteX15" fmla="*/ 1080655 w 1427018"/>
              <a:gd name="connsiteY15" fmla="*/ 290946 h 803564"/>
              <a:gd name="connsiteX16" fmla="*/ 914400 w 1427018"/>
              <a:gd name="connsiteY16" fmla="*/ 332510 h 803564"/>
              <a:gd name="connsiteX17" fmla="*/ 803564 w 1427018"/>
              <a:gd name="connsiteY17" fmla="*/ 443346 h 803564"/>
              <a:gd name="connsiteX18" fmla="*/ 706582 w 1427018"/>
              <a:gd name="connsiteY18" fmla="*/ 568037 h 803564"/>
              <a:gd name="connsiteX19" fmla="*/ 568037 w 1427018"/>
              <a:gd name="connsiteY19" fmla="*/ 651164 h 803564"/>
              <a:gd name="connsiteX20" fmla="*/ 443346 w 1427018"/>
              <a:gd name="connsiteY20" fmla="*/ 720437 h 803564"/>
              <a:gd name="connsiteX21" fmla="*/ 221673 w 1427018"/>
              <a:gd name="connsiteY21" fmla="*/ 734291 h 803564"/>
              <a:gd name="connsiteX22" fmla="*/ 124691 w 1427018"/>
              <a:gd name="connsiteY22" fmla="*/ 789710 h 803564"/>
              <a:gd name="connsiteX23" fmla="*/ 0 w 1427018"/>
              <a:gd name="connsiteY23" fmla="*/ 803564 h 803564"/>
              <a:gd name="connsiteX24" fmla="*/ 13855 w 1427018"/>
              <a:gd name="connsiteY24" fmla="*/ 720437 h 803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427018" h="803564">
                <a:moveTo>
                  <a:pt x="41564" y="651164"/>
                </a:moveTo>
                <a:lnTo>
                  <a:pt x="193964" y="595746"/>
                </a:lnTo>
                <a:lnTo>
                  <a:pt x="263237" y="609600"/>
                </a:lnTo>
                <a:lnTo>
                  <a:pt x="401782" y="568037"/>
                </a:lnTo>
                <a:lnTo>
                  <a:pt x="401782" y="568037"/>
                </a:lnTo>
                <a:lnTo>
                  <a:pt x="526473" y="540328"/>
                </a:lnTo>
                <a:lnTo>
                  <a:pt x="706582" y="332510"/>
                </a:lnTo>
                <a:lnTo>
                  <a:pt x="775855" y="263237"/>
                </a:lnTo>
                <a:lnTo>
                  <a:pt x="845128" y="152400"/>
                </a:lnTo>
                <a:lnTo>
                  <a:pt x="983673" y="152400"/>
                </a:lnTo>
                <a:lnTo>
                  <a:pt x="1122218" y="83128"/>
                </a:lnTo>
                <a:lnTo>
                  <a:pt x="1246909" y="41564"/>
                </a:lnTo>
                <a:lnTo>
                  <a:pt x="1343891" y="0"/>
                </a:lnTo>
                <a:lnTo>
                  <a:pt x="1427018" y="152400"/>
                </a:lnTo>
                <a:lnTo>
                  <a:pt x="1191491" y="249382"/>
                </a:lnTo>
                <a:lnTo>
                  <a:pt x="1080655" y="290946"/>
                </a:lnTo>
                <a:lnTo>
                  <a:pt x="914400" y="332510"/>
                </a:lnTo>
                <a:lnTo>
                  <a:pt x="803564" y="443346"/>
                </a:lnTo>
                <a:lnTo>
                  <a:pt x="706582" y="568037"/>
                </a:lnTo>
                <a:lnTo>
                  <a:pt x="568037" y="651164"/>
                </a:lnTo>
                <a:lnTo>
                  <a:pt x="443346" y="720437"/>
                </a:lnTo>
                <a:lnTo>
                  <a:pt x="221673" y="734291"/>
                </a:lnTo>
                <a:lnTo>
                  <a:pt x="124691" y="789710"/>
                </a:lnTo>
                <a:lnTo>
                  <a:pt x="0" y="803564"/>
                </a:lnTo>
                <a:lnTo>
                  <a:pt x="13855" y="720437"/>
                </a:lnTo>
              </a:path>
            </a:pathLst>
          </a:custGeom>
          <a:solidFill>
            <a:srgbClr val="FFC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413CB5C5-9B41-4D42-8C3C-7F6675A7E5EF}"/>
              </a:ext>
            </a:extLst>
          </p:cNvPr>
          <p:cNvSpPr/>
          <p:nvPr/>
        </p:nvSpPr>
        <p:spPr>
          <a:xfrm>
            <a:off x="6927273" y="2798618"/>
            <a:ext cx="1260763" cy="526473"/>
          </a:xfrm>
          <a:custGeom>
            <a:avLst/>
            <a:gdLst>
              <a:gd name="connsiteX0" fmla="*/ 0 w 1260763"/>
              <a:gd name="connsiteY0" fmla="*/ 387927 h 526473"/>
              <a:gd name="connsiteX1" fmla="*/ 207818 w 1260763"/>
              <a:gd name="connsiteY1" fmla="*/ 318655 h 526473"/>
              <a:gd name="connsiteX2" fmla="*/ 429491 w 1260763"/>
              <a:gd name="connsiteY2" fmla="*/ 263237 h 526473"/>
              <a:gd name="connsiteX3" fmla="*/ 554182 w 1260763"/>
              <a:gd name="connsiteY3" fmla="*/ 152400 h 526473"/>
              <a:gd name="connsiteX4" fmla="*/ 678872 w 1260763"/>
              <a:gd name="connsiteY4" fmla="*/ 69273 h 526473"/>
              <a:gd name="connsiteX5" fmla="*/ 886691 w 1260763"/>
              <a:gd name="connsiteY5" fmla="*/ 83127 h 526473"/>
              <a:gd name="connsiteX6" fmla="*/ 1080654 w 1260763"/>
              <a:gd name="connsiteY6" fmla="*/ 96982 h 526473"/>
              <a:gd name="connsiteX7" fmla="*/ 1233054 w 1260763"/>
              <a:gd name="connsiteY7" fmla="*/ 0 h 526473"/>
              <a:gd name="connsiteX8" fmla="*/ 1260763 w 1260763"/>
              <a:gd name="connsiteY8" fmla="*/ 166255 h 526473"/>
              <a:gd name="connsiteX9" fmla="*/ 1122218 w 1260763"/>
              <a:gd name="connsiteY9" fmla="*/ 235527 h 526473"/>
              <a:gd name="connsiteX10" fmla="*/ 1025236 w 1260763"/>
              <a:gd name="connsiteY10" fmla="*/ 235527 h 526473"/>
              <a:gd name="connsiteX11" fmla="*/ 803563 w 1260763"/>
              <a:gd name="connsiteY11" fmla="*/ 263237 h 526473"/>
              <a:gd name="connsiteX12" fmla="*/ 678872 w 1260763"/>
              <a:gd name="connsiteY12" fmla="*/ 290946 h 526473"/>
              <a:gd name="connsiteX13" fmla="*/ 623454 w 1260763"/>
              <a:gd name="connsiteY13" fmla="*/ 318655 h 526473"/>
              <a:gd name="connsiteX14" fmla="*/ 457200 w 1260763"/>
              <a:gd name="connsiteY14" fmla="*/ 387927 h 526473"/>
              <a:gd name="connsiteX15" fmla="*/ 235527 w 1260763"/>
              <a:gd name="connsiteY15" fmla="*/ 457200 h 526473"/>
              <a:gd name="connsiteX16" fmla="*/ 235527 w 1260763"/>
              <a:gd name="connsiteY16" fmla="*/ 457200 h 526473"/>
              <a:gd name="connsiteX17" fmla="*/ 41563 w 1260763"/>
              <a:gd name="connsiteY17" fmla="*/ 526473 h 526473"/>
              <a:gd name="connsiteX18" fmla="*/ 0 w 1260763"/>
              <a:gd name="connsiteY18" fmla="*/ 526473 h 526473"/>
              <a:gd name="connsiteX19" fmla="*/ 0 w 1260763"/>
              <a:gd name="connsiteY19" fmla="*/ 387927 h 526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0763" h="526473">
                <a:moveTo>
                  <a:pt x="0" y="387927"/>
                </a:moveTo>
                <a:lnTo>
                  <a:pt x="207818" y="318655"/>
                </a:lnTo>
                <a:lnTo>
                  <a:pt x="429491" y="263237"/>
                </a:lnTo>
                <a:lnTo>
                  <a:pt x="554182" y="152400"/>
                </a:lnTo>
                <a:lnTo>
                  <a:pt x="678872" y="69273"/>
                </a:lnTo>
                <a:lnTo>
                  <a:pt x="886691" y="83127"/>
                </a:lnTo>
                <a:lnTo>
                  <a:pt x="1080654" y="96982"/>
                </a:lnTo>
                <a:lnTo>
                  <a:pt x="1233054" y="0"/>
                </a:lnTo>
                <a:lnTo>
                  <a:pt x="1260763" y="166255"/>
                </a:lnTo>
                <a:lnTo>
                  <a:pt x="1122218" y="235527"/>
                </a:lnTo>
                <a:lnTo>
                  <a:pt x="1025236" y="235527"/>
                </a:lnTo>
                <a:lnTo>
                  <a:pt x="803563" y="263237"/>
                </a:lnTo>
                <a:lnTo>
                  <a:pt x="678872" y="290946"/>
                </a:lnTo>
                <a:lnTo>
                  <a:pt x="623454" y="318655"/>
                </a:lnTo>
                <a:lnTo>
                  <a:pt x="457200" y="387927"/>
                </a:lnTo>
                <a:lnTo>
                  <a:pt x="235527" y="457200"/>
                </a:lnTo>
                <a:lnTo>
                  <a:pt x="235527" y="457200"/>
                </a:lnTo>
                <a:lnTo>
                  <a:pt x="41563" y="526473"/>
                </a:lnTo>
                <a:lnTo>
                  <a:pt x="0" y="526473"/>
                </a:lnTo>
                <a:lnTo>
                  <a:pt x="0" y="387927"/>
                </a:lnTo>
                <a:close/>
              </a:path>
            </a:pathLst>
          </a:custGeom>
          <a:solidFill>
            <a:srgbClr val="F09415">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CF3B1575-8077-4241-82BF-2344BEFF5F3D}"/>
              </a:ext>
            </a:extLst>
          </p:cNvPr>
          <p:cNvSpPr/>
          <p:nvPr/>
        </p:nvSpPr>
        <p:spPr>
          <a:xfrm>
            <a:off x="5403997" y="4762259"/>
            <a:ext cx="178661" cy="138545"/>
          </a:xfrm>
          <a:prstGeom prst="rect">
            <a:avLst/>
          </a:prstGeom>
          <a:solidFill>
            <a:srgbClr val="0070C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extLst>
              <a:ext uri="{FF2B5EF4-FFF2-40B4-BE49-F238E27FC236}">
                <a16:creationId xmlns:a16="http://schemas.microsoft.com/office/drawing/2014/main" id="{0D53A28F-074F-4D58-9CA8-671CEDAB0FD5}"/>
              </a:ext>
            </a:extLst>
          </p:cNvPr>
          <p:cNvPicPr>
            <a:picLocks noChangeAspect="1"/>
          </p:cNvPicPr>
          <p:nvPr/>
        </p:nvPicPr>
        <p:blipFill>
          <a:blip r:embed="rId3"/>
          <a:stretch>
            <a:fillRect/>
          </a:stretch>
        </p:blipFill>
        <p:spPr>
          <a:xfrm>
            <a:off x="5807601" y="5517419"/>
            <a:ext cx="219475" cy="176799"/>
          </a:xfrm>
          <a:prstGeom prst="rect">
            <a:avLst/>
          </a:prstGeom>
        </p:spPr>
      </p:pic>
      <p:pic>
        <p:nvPicPr>
          <p:cNvPr id="30" name="Picture 29">
            <a:extLst>
              <a:ext uri="{FF2B5EF4-FFF2-40B4-BE49-F238E27FC236}">
                <a16:creationId xmlns:a16="http://schemas.microsoft.com/office/drawing/2014/main" id="{F6A4E8DA-ADF3-4686-981B-B04B4A58AE35}"/>
              </a:ext>
            </a:extLst>
          </p:cNvPr>
          <p:cNvPicPr>
            <a:picLocks noChangeAspect="1"/>
          </p:cNvPicPr>
          <p:nvPr/>
        </p:nvPicPr>
        <p:blipFill>
          <a:blip r:embed="rId3"/>
          <a:stretch>
            <a:fillRect/>
          </a:stretch>
        </p:blipFill>
        <p:spPr>
          <a:xfrm>
            <a:off x="6638103" y="3245897"/>
            <a:ext cx="219475" cy="176799"/>
          </a:xfrm>
          <a:prstGeom prst="rect">
            <a:avLst/>
          </a:prstGeom>
        </p:spPr>
      </p:pic>
      <p:pic>
        <p:nvPicPr>
          <p:cNvPr id="31" name="Picture 30">
            <a:extLst>
              <a:ext uri="{FF2B5EF4-FFF2-40B4-BE49-F238E27FC236}">
                <a16:creationId xmlns:a16="http://schemas.microsoft.com/office/drawing/2014/main" id="{227539F2-4479-44E9-B971-340442954496}"/>
              </a:ext>
            </a:extLst>
          </p:cNvPr>
          <p:cNvPicPr>
            <a:picLocks noChangeAspect="1"/>
          </p:cNvPicPr>
          <p:nvPr/>
        </p:nvPicPr>
        <p:blipFill>
          <a:blip r:embed="rId3"/>
          <a:stretch>
            <a:fillRect/>
          </a:stretch>
        </p:blipFill>
        <p:spPr>
          <a:xfrm>
            <a:off x="5307389" y="4017424"/>
            <a:ext cx="219475" cy="176799"/>
          </a:xfrm>
          <a:prstGeom prst="rect">
            <a:avLst/>
          </a:prstGeom>
        </p:spPr>
      </p:pic>
      <p:pic>
        <p:nvPicPr>
          <p:cNvPr id="32" name="Picture 31">
            <a:extLst>
              <a:ext uri="{FF2B5EF4-FFF2-40B4-BE49-F238E27FC236}">
                <a16:creationId xmlns:a16="http://schemas.microsoft.com/office/drawing/2014/main" id="{AF1EB985-D6F4-47E9-ACC4-214452846B8A}"/>
              </a:ext>
            </a:extLst>
          </p:cNvPr>
          <p:cNvPicPr>
            <a:picLocks noChangeAspect="1"/>
          </p:cNvPicPr>
          <p:nvPr/>
        </p:nvPicPr>
        <p:blipFill>
          <a:blip r:embed="rId3"/>
          <a:stretch>
            <a:fillRect/>
          </a:stretch>
        </p:blipFill>
        <p:spPr>
          <a:xfrm>
            <a:off x="7081870" y="2462492"/>
            <a:ext cx="219475" cy="176799"/>
          </a:xfrm>
          <a:prstGeom prst="rect">
            <a:avLst/>
          </a:prstGeom>
        </p:spPr>
      </p:pic>
      <p:pic>
        <p:nvPicPr>
          <p:cNvPr id="33" name="Picture 32">
            <a:extLst>
              <a:ext uri="{FF2B5EF4-FFF2-40B4-BE49-F238E27FC236}">
                <a16:creationId xmlns:a16="http://schemas.microsoft.com/office/drawing/2014/main" id="{69F963D7-DBB8-42C4-8CA2-7CC741F9CEFE}"/>
              </a:ext>
            </a:extLst>
          </p:cNvPr>
          <p:cNvPicPr>
            <a:picLocks noChangeAspect="1"/>
          </p:cNvPicPr>
          <p:nvPr/>
        </p:nvPicPr>
        <p:blipFill>
          <a:blip r:embed="rId3"/>
          <a:stretch>
            <a:fillRect/>
          </a:stretch>
        </p:blipFill>
        <p:spPr>
          <a:xfrm>
            <a:off x="8038256" y="2810270"/>
            <a:ext cx="219475" cy="176799"/>
          </a:xfrm>
          <a:prstGeom prst="rect">
            <a:avLst/>
          </a:prstGeom>
        </p:spPr>
      </p:pic>
      <p:pic>
        <p:nvPicPr>
          <p:cNvPr id="34" name="Picture 33">
            <a:extLst>
              <a:ext uri="{FF2B5EF4-FFF2-40B4-BE49-F238E27FC236}">
                <a16:creationId xmlns:a16="http://schemas.microsoft.com/office/drawing/2014/main" id="{9DC2F23B-CB43-4497-A4B2-EF0622CC413A}"/>
              </a:ext>
            </a:extLst>
          </p:cNvPr>
          <p:cNvPicPr>
            <a:picLocks noChangeAspect="1"/>
          </p:cNvPicPr>
          <p:nvPr/>
        </p:nvPicPr>
        <p:blipFill>
          <a:blip r:embed="rId3"/>
          <a:stretch>
            <a:fillRect/>
          </a:stretch>
        </p:blipFill>
        <p:spPr>
          <a:xfrm>
            <a:off x="6817535" y="4073236"/>
            <a:ext cx="219475" cy="176799"/>
          </a:xfrm>
          <a:prstGeom prst="rect">
            <a:avLst/>
          </a:prstGeom>
        </p:spPr>
      </p:pic>
      <p:sp>
        <p:nvSpPr>
          <p:cNvPr id="35" name="Freeform: Shape 34">
            <a:extLst>
              <a:ext uri="{FF2B5EF4-FFF2-40B4-BE49-F238E27FC236}">
                <a16:creationId xmlns:a16="http://schemas.microsoft.com/office/drawing/2014/main" id="{E0533712-2E92-4E39-B22C-52364011469C}"/>
              </a:ext>
            </a:extLst>
          </p:cNvPr>
          <p:cNvSpPr/>
          <p:nvPr/>
        </p:nvSpPr>
        <p:spPr>
          <a:xfrm>
            <a:off x="429491" y="1759527"/>
            <a:ext cx="1579418" cy="2798618"/>
          </a:xfrm>
          <a:custGeom>
            <a:avLst/>
            <a:gdLst>
              <a:gd name="connsiteX0" fmla="*/ 900545 w 1579418"/>
              <a:gd name="connsiteY0" fmla="*/ 235528 h 2798618"/>
              <a:gd name="connsiteX1" fmla="*/ 748145 w 1579418"/>
              <a:gd name="connsiteY1" fmla="*/ 900546 h 2798618"/>
              <a:gd name="connsiteX2" fmla="*/ 1579418 w 1579418"/>
              <a:gd name="connsiteY2" fmla="*/ 2299855 h 2798618"/>
              <a:gd name="connsiteX3" fmla="*/ 1510145 w 1579418"/>
              <a:gd name="connsiteY3" fmla="*/ 2535382 h 2798618"/>
              <a:gd name="connsiteX4" fmla="*/ 1440873 w 1579418"/>
              <a:gd name="connsiteY4" fmla="*/ 2757055 h 2798618"/>
              <a:gd name="connsiteX5" fmla="*/ 1427018 w 1579418"/>
              <a:gd name="connsiteY5" fmla="*/ 2798618 h 2798618"/>
              <a:gd name="connsiteX6" fmla="*/ 1039091 w 1579418"/>
              <a:gd name="connsiteY6" fmla="*/ 2660073 h 2798618"/>
              <a:gd name="connsiteX7" fmla="*/ 872836 w 1579418"/>
              <a:gd name="connsiteY7" fmla="*/ 2660073 h 2798618"/>
              <a:gd name="connsiteX8" fmla="*/ 817418 w 1579418"/>
              <a:gd name="connsiteY8" fmla="*/ 2507673 h 2798618"/>
              <a:gd name="connsiteX9" fmla="*/ 817418 w 1579418"/>
              <a:gd name="connsiteY9" fmla="*/ 2382982 h 2798618"/>
              <a:gd name="connsiteX10" fmla="*/ 692727 w 1579418"/>
              <a:gd name="connsiteY10" fmla="*/ 2092037 h 2798618"/>
              <a:gd name="connsiteX11" fmla="*/ 595745 w 1579418"/>
              <a:gd name="connsiteY11" fmla="*/ 2036618 h 2798618"/>
              <a:gd name="connsiteX12" fmla="*/ 415636 w 1579418"/>
              <a:gd name="connsiteY12" fmla="*/ 2036618 h 2798618"/>
              <a:gd name="connsiteX13" fmla="*/ 415636 w 1579418"/>
              <a:gd name="connsiteY13" fmla="*/ 2036618 h 2798618"/>
              <a:gd name="connsiteX14" fmla="*/ 332509 w 1579418"/>
              <a:gd name="connsiteY14" fmla="*/ 1814946 h 2798618"/>
              <a:gd name="connsiteX15" fmla="*/ 235527 w 1579418"/>
              <a:gd name="connsiteY15" fmla="*/ 1634837 h 2798618"/>
              <a:gd name="connsiteX16" fmla="*/ 235527 w 1579418"/>
              <a:gd name="connsiteY16" fmla="*/ 1634837 h 2798618"/>
              <a:gd name="connsiteX17" fmla="*/ 207818 w 1579418"/>
              <a:gd name="connsiteY17" fmla="*/ 1413164 h 2798618"/>
              <a:gd name="connsiteX18" fmla="*/ 249382 w 1579418"/>
              <a:gd name="connsiteY18" fmla="*/ 1371600 h 2798618"/>
              <a:gd name="connsiteX19" fmla="*/ 193964 w 1579418"/>
              <a:gd name="connsiteY19" fmla="*/ 1122218 h 2798618"/>
              <a:gd name="connsiteX20" fmla="*/ 138545 w 1579418"/>
              <a:gd name="connsiteY20" fmla="*/ 1011382 h 2798618"/>
              <a:gd name="connsiteX21" fmla="*/ 83127 w 1579418"/>
              <a:gd name="connsiteY21" fmla="*/ 914400 h 2798618"/>
              <a:gd name="connsiteX22" fmla="*/ 41564 w 1579418"/>
              <a:gd name="connsiteY22" fmla="*/ 914400 h 2798618"/>
              <a:gd name="connsiteX23" fmla="*/ 0 w 1579418"/>
              <a:gd name="connsiteY23" fmla="*/ 803564 h 2798618"/>
              <a:gd name="connsiteX24" fmla="*/ 69273 w 1579418"/>
              <a:gd name="connsiteY24" fmla="*/ 720437 h 2798618"/>
              <a:gd name="connsiteX25" fmla="*/ 69273 w 1579418"/>
              <a:gd name="connsiteY25" fmla="*/ 720437 h 2798618"/>
              <a:gd name="connsiteX26" fmla="*/ 27709 w 1579418"/>
              <a:gd name="connsiteY26" fmla="*/ 526473 h 2798618"/>
              <a:gd name="connsiteX27" fmla="*/ 0 w 1579418"/>
              <a:gd name="connsiteY27" fmla="*/ 401782 h 2798618"/>
              <a:gd name="connsiteX28" fmla="*/ 69273 w 1579418"/>
              <a:gd name="connsiteY28" fmla="*/ 304800 h 2798618"/>
              <a:gd name="connsiteX29" fmla="*/ 166254 w 1579418"/>
              <a:gd name="connsiteY29" fmla="*/ 221673 h 2798618"/>
              <a:gd name="connsiteX30" fmla="*/ 166254 w 1579418"/>
              <a:gd name="connsiteY30" fmla="*/ 110837 h 2798618"/>
              <a:gd name="connsiteX31" fmla="*/ 152400 w 1579418"/>
              <a:gd name="connsiteY31" fmla="*/ 0 h 2798618"/>
              <a:gd name="connsiteX32" fmla="*/ 886691 w 1579418"/>
              <a:gd name="connsiteY32" fmla="*/ 180109 h 2798618"/>
              <a:gd name="connsiteX33" fmla="*/ 900545 w 1579418"/>
              <a:gd name="connsiteY33" fmla="*/ 235528 h 279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579418" h="2798618">
                <a:moveTo>
                  <a:pt x="900545" y="235528"/>
                </a:moveTo>
                <a:lnTo>
                  <a:pt x="748145" y="900546"/>
                </a:lnTo>
                <a:lnTo>
                  <a:pt x="1579418" y="2299855"/>
                </a:lnTo>
                <a:lnTo>
                  <a:pt x="1510145" y="2535382"/>
                </a:lnTo>
                <a:lnTo>
                  <a:pt x="1440873" y="2757055"/>
                </a:lnTo>
                <a:lnTo>
                  <a:pt x="1427018" y="2798618"/>
                </a:lnTo>
                <a:lnTo>
                  <a:pt x="1039091" y="2660073"/>
                </a:lnTo>
                <a:lnTo>
                  <a:pt x="872836" y="2660073"/>
                </a:lnTo>
                <a:lnTo>
                  <a:pt x="817418" y="2507673"/>
                </a:lnTo>
                <a:lnTo>
                  <a:pt x="817418" y="2382982"/>
                </a:lnTo>
                <a:lnTo>
                  <a:pt x="692727" y="2092037"/>
                </a:lnTo>
                <a:lnTo>
                  <a:pt x="595745" y="2036618"/>
                </a:lnTo>
                <a:lnTo>
                  <a:pt x="415636" y="2036618"/>
                </a:lnTo>
                <a:lnTo>
                  <a:pt x="415636" y="2036618"/>
                </a:lnTo>
                <a:lnTo>
                  <a:pt x="332509" y="1814946"/>
                </a:lnTo>
                <a:lnTo>
                  <a:pt x="235527" y="1634837"/>
                </a:lnTo>
                <a:lnTo>
                  <a:pt x="235527" y="1634837"/>
                </a:lnTo>
                <a:lnTo>
                  <a:pt x="207818" y="1413164"/>
                </a:lnTo>
                <a:lnTo>
                  <a:pt x="249382" y="1371600"/>
                </a:lnTo>
                <a:lnTo>
                  <a:pt x="193964" y="1122218"/>
                </a:lnTo>
                <a:lnTo>
                  <a:pt x="138545" y="1011382"/>
                </a:lnTo>
                <a:lnTo>
                  <a:pt x="83127" y="914400"/>
                </a:lnTo>
                <a:lnTo>
                  <a:pt x="41564" y="914400"/>
                </a:lnTo>
                <a:lnTo>
                  <a:pt x="0" y="803564"/>
                </a:lnTo>
                <a:lnTo>
                  <a:pt x="69273" y="720437"/>
                </a:lnTo>
                <a:lnTo>
                  <a:pt x="69273" y="720437"/>
                </a:lnTo>
                <a:lnTo>
                  <a:pt x="27709" y="526473"/>
                </a:lnTo>
                <a:lnTo>
                  <a:pt x="0" y="401782"/>
                </a:lnTo>
                <a:lnTo>
                  <a:pt x="69273" y="304800"/>
                </a:lnTo>
                <a:lnTo>
                  <a:pt x="166254" y="221673"/>
                </a:lnTo>
                <a:lnTo>
                  <a:pt x="166254" y="110837"/>
                </a:lnTo>
                <a:lnTo>
                  <a:pt x="152400" y="0"/>
                </a:lnTo>
                <a:lnTo>
                  <a:pt x="886691" y="180109"/>
                </a:lnTo>
                <a:lnTo>
                  <a:pt x="900545" y="235528"/>
                </a:ln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1BE4E29-6864-42D9-9AC8-8EC800443B8B}"/>
              </a:ext>
            </a:extLst>
          </p:cNvPr>
          <p:cNvSpPr/>
          <p:nvPr/>
        </p:nvSpPr>
        <p:spPr>
          <a:xfrm>
            <a:off x="1052102" y="3804022"/>
            <a:ext cx="374073" cy="332509"/>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Shape 36">
            <a:extLst>
              <a:ext uri="{FF2B5EF4-FFF2-40B4-BE49-F238E27FC236}">
                <a16:creationId xmlns:a16="http://schemas.microsoft.com/office/drawing/2014/main" id="{3BA82552-1F26-418C-A38F-FD291005D220}"/>
              </a:ext>
            </a:extLst>
          </p:cNvPr>
          <p:cNvSpPr/>
          <p:nvPr/>
        </p:nvSpPr>
        <p:spPr>
          <a:xfrm>
            <a:off x="6054436" y="5334000"/>
            <a:ext cx="969819" cy="304800"/>
          </a:xfrm>
          <a:custGeom>
            <a:avLst/>
            <a:gdLst>
              <a:gd name="connsiteX0" fmla="*/ 0 w 969819"/>
              <a:gd name="connsiteY0" fmla="*/ 166255 h 304800"/>
              <a:gd name="connsiteX1" fmla="*/ 124691 w 969819"/>
              <a:gd name="connsiteY1" fmla="*/ 96982 h 304800"/>
              <a:gd name="connsiteX2" fmla="*/ 374073 w 969819"/>
              <a:gd name="connsiteY2" fmla="*/ 69273 h 304800"/>
              <a:gd name="connsiteX3" fmla="*/ 526473 w 969819"/>
              <a:gd name="connsiteY3" fmla="*/ 55418 h 304800"/>
              <a:gd name="connsiteX4" fmla="*/ 623455 w 969819"/>
              <a:gd name="connsiteY4" fmla="*/ 41564 h 304800"/>
              <a:gd name="connsiteX5" fmla="*/ 817419 w 969819"/>
              <a:gd name="connsiteY5" fmla="*/ 0 h 304800"/>
              <a:gd name="connsiteX6" fmla="*/ 872837 w 969819"/>
              <a:gd name="connsiteY6" fmla="*/ 0 h 304800"/>
              <a:gd name="connsiteX7" fmla="*/ 969819 w 969819"/>
              <a:gd name="connsiteY7" fmla="*/ 138545 h 304800"/>
              <a:gd name="connsiteX8" fmla="*/ 969819 w 969819"/>
              <a:gd name="connsiteY8" fmla="*/ 138545 h 304800"/>
              <a:gd name="connsiteX9" fmla="*/ 886691 w 969819"/>
              <a:gd name="connsiteY9" fmla="*/ 249382 h 304800"/>
              <a:gd name="connsiteX10" fmla="*/ 817419 w 969819"/>
              <a:gd name="connsiteY10" fmla="*/ 193964 h 304800"/>
              <a:gd name="connsiteX11" fmla="*/ 748146 w 969819"/>
              <a:gd name="connsiteY11" fmla="*/ 152400 h 304800"/>
              <a:gd name="connsiteX12" fmla="*/ 678873 w 969819"/>
              <a:gd name="connsiteY12" fmla="*/ 124691 h 304800"/>
              <a:gd name="connsiteX13" fmla="*/ 581891 w 969819"/>
              <a:gd name="connsiteY13" fmla="*/ 166255 h 304800"/>
              <a:gd name="connsiteX14" fmla="*/ 484909 w 969819"/>
              <a:gd name="connsiteY14" fmla="*/ 193964 h 304800"/>
              <a:gd name="connsiteX15" fmla="*/ 360219 w 969819"/>
              <a:gd name="connsiteY15" fmla="*/ 193964 h 304800"/>
              <a:gd name="connsiteX16" fmla="*/ 290946 w 969819"/>
              <a:gd name="connsiteY16" fmla="*/ 207818 h 304800"/>
              <a:gd name="connsiteX17" fmla="*/ 193964 w 969819"/>
              <a:gd name="connsiteY17" fmla="*/ 221673 h 304800"/>
              <a:gd name="connsiteX18" fmla="*/ 124691 w 969819"/>
              <a:gd name="connsiteY18" fmla="*/ 249382 h 304800"/>
              <a:gd name="connsiteX19" fmla="*/ 69273 w 969819"/>
              <a:gd name="connsiteY19" fmla="*/ 277091 h 304800"/>
              <a:gd name="connsiteX20" fmla="*/ 27709 w 969819"/>
              <a:gd name="connsiteY20" fmla="*/ 304800 h 304800"/>
              <a:gd name="connsiteX21" fmla="*/ 0 w 969819"/>
              <a:gd name="connsiteY21" fmla="*/ 221673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69819" h="304800">
                <a:moveTo>
                  <a:pt x="0" y="166255"/>
                </a:moveTo>
                <a:lnTo>
                  <a:pt x="124691" y="96982"/>
                </a:lnTo>
                <a:lnTo>
                  <a:pt x="374073" y="69273"/>
                </a:lnTo>
                <a:lnTo>
                  <a:pt x="526473" y="55418"/>
                </a:lnTo>
                <a:lnTo>
                  <a:pt x="623455" y="41564"/>
                </a:lnTo>
                <a:lnTo>
                  <a:pt x="817419" y="0"/>
                </a:lnTo>
                <a:lnTo>
                  <a:pt x="872837" y="0"/>
                </a:lnTo>
                <a:lnTo>
                  <a:pt x="969819" y="138545"/>
                </a:lnTo>
                <a:lnTo>
                  <a:pt x="969819" y="138545"/>
                </a:lnTo>
                <a:lnTo>
                  <a:pt x="886691" y="249382"/>
                </a:lnTo>
                <a:lnTo>
                  <a:pt x="817419" y="193964"/>
                </a:lnTo>
                <a:lnTo>
                  <a:pt x="748146" y="152400"/>
                </a:lnTo>
                <a:lnTo>
                  <a:pt x="678873" y="124691"/>
                </a:lnTo>
                <a:lnTo>
                  <a:pt x="581891" y="166255"/>
                </a:lnTo>
                <a:lnTo>
                  <a:pt x="484909" y="193964"/>
                </a:lnTo>
                <a:lnTo>
                  <a:pt x="360219" y="193964"/>
                </a:lnTo>
                <a:lnTo>
                  <a:pt x="290946" y="207818"/>
                </a:lnTo>
                <a:lnTo>
                  <a:pt x="193964" y="221673"/>
                </a:lnTo>
                <a:lnTo>
                  <a:pt x="124691" y="249382"/>
                </a:lnTo>
                <a:lnTo>
                  <a:pt x="69273" y="277091"/>
                </a:lnTo>
                <a:lnTo>
                  <a:pt x="27709" y="304800"/>
                </a:lnTo>
                <a:lnTo>
                  <a:pt x="0" y="221673"/>
                </a:lnTo>
              </a:path>
            </a:pathLst>
          </a:custGeom>
          <a:solidFill>
            <a:srgbClr val="FFC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37">
            <a:extLst>
              <a:ext uri="{FF2B5EF4-FFF2-40B4-BE49-F238E27FC236}">
                <a16:creationId xmlns:a16="http://schemas.microsoft.com/office/drawing/2014/main" id="{2984CFBA-2ECA-43F0-A102-76900710A54A}"/>
              </a:ext>
            </a:extLst>
          </p:cNvPr>
          <p:cNvPicPr>
            <a:picLocks noChangeAspect="1"/>
          </p:cNvPicPr>
          <p:nvPr/>
        </p:nvPicPr>
        <p:blipFill>
          <a:blip r:embed="rId3"/>
          <a:stretch>
            <a:fillRect/>
          </a:stretch>
        </p:blipFill>
        <p:spPr>
          <a:xfrm>
            <a:off x="6832140" y="5405252"/>
            <a:ext cx="219475" cy="176799"/>
          </a:xfrm>
          <a:prstGeom prst="rect">
            <a:avLst/>
          </a:prstGeom>
        </p:spPr>
      </p:pic>
      <p:sp>
        <p:nvSpPr>
          <p:cNvPr id="6" name="Freeform: Shape 5">
            <a:extLst>
              <a:ext uri="{FF2B5EF4-FFF2-40B4-BE49-F238E27FC236}">
                <a16:creationId xmlns:a16="http://schemas.microsoft.com/office/drawing/2014/main" id="{EC621123-7305-460C-A723-0F927215C71A}"/>
              </a:ext>
            </a:extLst>
          </p:cNvPr>
          <p:cNvSpPr/>
          <p:nvPr/>
        </p:nvSpPr>
        <p:spPr>
          <a:xfrm>
            <a:off x="1399309" y="2646218"/>
            <a:ext cx="1427018" cy="1205346"/>
          </a:xfrm>
          <a:custGeom>
            <a:avLst/>
            <a:gdLst>
              <a:gd name="connsiteX0" fmla="*/ 0 w 1427018"/>
              <a:gd name="connsiteY0" fmla="*/ 1108364 h 1205346"/>
              <a:gd name="connsiteX1" fmla="*/ 166255 w 1427018"/>
              <a:gd name="connsiteY1" fmla="*/ 1108364 h 1205346"/>
              <a:gd name="connsiteX2" fmla="*/ 332509 w 1427018"/>
              <a:gd name="connsiteY2" fmla="*/ 1066800 h 1205346"/>
              <a:gd name="connsiteX3" fmla="*/ 332509 w 1427018"/>
              <a:gd name="connsiteY3" fmla="*/ 1066800 h 1205346"/>
              <a:gd name="connsiteX4" fmla="*/ 484909 w 1427018"/>
              <a:gd name="connsiteY4" fmla="*/ 886691 h 1205346"/>
              <a:gd name="connsiteX5" fmla="*/ 540327 w 1427018"/>
              <a:gd name="connsiteY5" fmla="*/ 831273 h 1205346"/>
              <a:gd name="connsiteX6" fmla="*/ 651164 w 1427018"/>
              <a:gd name="connsiteY6" fmla="*/ 789709 h 1205346"/>
              <a:gd name="connsiteX7" fmla="*/ 762000 w 1427018"/>
              <a:gd name="connsiteY7" fmla="*/ 762000 h 1205346"/>
              <a:gd name="connsiteX8" fmla="*/ 831273 w 1427018"/>
              <a:gd name="connsiteY8" fmla="*/ 748146 h 1205346"/>
              <a:gd name="connsiteX9" fmla="*/ 928255 w 1427018"/>
              <a:gd name="connsiteY9" fmla="*/ 637309 h 1205346"/>
              <a:gd name="connsiteX10" fmla="*/ 928255 w 1427018"/>
              <a:gd name="connsiteY10" fmla="*/ 637309 h 1205346"/>
              <a:gd name="connsiteX11" fmla="*/ 1011382 w 1427018"/>
              <a:gd name="connsiteY11" fmla="*/ 540327 h 1205346"/>
              <a:gd name="connsiteX12" fmla="*/ 1011382 w 1427018"/>
              <a:gd name="connsiteY12" fmla="*/ 498764 h 1205346"/>
              <a:gd name="connsiteX13" fmla="*/ 1205346 w 1427018"/>
              <a:gd name="connsiteY13" fmla="*/ 193964 h 1205346"/>
              <a:gd name="connsiteX14" fmla="*/ 1205346 w 1427018"/>
              <a:gd name="connsiteY14" fmla="*/ 193964 h 1205346"/>
              <a:gd name="connsiteX15" fmla="*/ 1219200 w 1427018"/>
              <a:gd name="connsiteY15" fmla="*/ 0 h 1205346"/>
              <a:gd name="connsiteX16" fmla="*/ 1371600 w 1427018"/>
              <a:gd name="connsiteY16" fmla="*/ 0 h 1205346"/>
              <a:gd name="connsiteX17" fmla="*/ 1427018 w 1427018"/>
              <a:gd name="connsiteY17" fmla="*/ 55418 h 1205346"/>
              <a:gd name="connsiteX18" fmla="*/ 1427018 w 1427018"/>
              <a:gd name="connsiteY18" fmla="*/ 55418 h 1205346"/>
              <a:gd name="connsiteX19" fmla="*/ 1357746 w 1427018"/>
              <a:gd name="connsiteY19" fmla="*/ 263237 h 1205346"/>
              <a:gd name="connsiteX20" fmla="*/ 1288473 w 1427018"/>
              <a:gd name="connsiteY20" fmla="*/ 346364 h 1205346"/>
              <a:gd name="connsiteX21" fmla="*/ 1233055 w 1427018"/>
              <a:gd name="connsiteY21" fmla="*/ 457200 h 1205346"/>
              <a:gd name="connsiteX22" fmla="*/ 1149927 w 1427018"/>
              <a:gd name="connsiteY22" fmla="*/ 581891 h 1205346"/>
              <a:gd name="connsiteX23" fmla="*/ 1108364 w 1427018"/>
              <a:gd name="connsiteY23" fmla="*/ 692727 h 1205346"/>
              <a:gd name="connsiteX24" fmla="*/ 969818 w 1427018"/>
              <a:gd name="connsiteY24" fmla="*/ 845127 h 1205346"/>
              <a:gd name="connsiteX25" fmla="*/ 969818 w 1427018"/>
              <a:gd name="connsiteY25" fmla="*/ 845127 h 1205346"/>
              <a:gd name="connsiteX26" fmla="*/ 734291 w 1427018"/>
              <a:gd name="connsiteY26" fmla="*/ 914400 h 1205346"/>
              <a:gd name="connsiteX27" fmla="*/ 734291 w 1427018"/>
              <a:gd name="connsiteY27" fmla="*/ 914400 h 1205346"/>
              <a:gd name="connsiteX28" fmla="*/ 540327 w 1427018"/>
              <a:gd name="connsiteY28" fmla="*/ 1066800 h 1205346"/>
              <a:gd name="connsiteX29" fmla="*/ 443346 w 1427018"/>
              <a:gd name="connsiteY29" fmla="*/ 1149927 h 1205346"/>
              <a:gd name="connsiteX30" fmla="*/ 443346 w 1427018"/>
              <a:gd name="connsiteY30" fmla="*/ 1149927 h 1205346"/>
              <a:gd name="connsiteX31" fmla="*/ 304800 w 1427018"/>
              <a:gd name="connsiteY31" fmla="*/ 1205346 h 1205346"/>
              <a:gd name="connsiteX32" fmla="*/ 83127 w 1427018"/>
              <a:gd name="connsiteY32" fmla="*/ 1149927 h 1205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27018" h="1205346">
                <a:moveTo>
                  <a:pt x="0" y="1108364"/>
                </a:moveTo>
                <a:lnTo>
                  <a:pt x="166255" y="1108364"/>
                </a:lnTo>
                <a:lnTo>
                  <a:pt x="332509" y="1066800"/>
                </a:lnTo>
                <a:lnTo>
                  <a:pt x="332509" y="1066800"/>
                </a:lnTo>
                <a:lnTo>
                  <a:pt x="484909" y="886691"/>
                </a:lnTo>
                <a:lnTo>
                  <a:pt x="540327" y="831273"/>
                </a:lnTo>
                <a:lnTo>
                  <a:pt x="651164" y="789709"/>
                </a:lnTo>
                <a:lnTo>
                  <a:pt x="762000" y="762000"/>
                </a:lnTo>
                <a:lnTo>
                  <a:pt x="831273" y="748146"/>
                </a:lnTo>
                <a:lnTo>
                  <a:pt x="928255" y="637309"/>
                </a:lnTo>
                <a:lnTo>
                  <a:pt x="928255" y="637309"/>
                </a:lnTo>
                <a:lnTo>
                  <a:pt x="1011382" y="540327"/>
                </a:lnTo>
                <a:lnTo>
                  <a:pt x="1011382" y="498764"/>
                </a:lnTo>
                <a:lnTo>
                  <a:pt x="1205346" y="193964"/>
                </a:lnTo>
                <a:lnTo>
                  <a:pt x="1205346" y="193964"/>
                </a:lnTo>
                <a:lnTo>
                  <a:pt x="1219200" y="0"/>
                </a:lnTo>
                <a:lnTo>
                  <a:pt x="1371600" y="0"/>
                </a:lnTo>
                <a:lnTo>
                  <a:pt x="1427018" y="55418"/>
                </a:lnTo>
                <a:lnTo>
                  <a:pt x="1427018" y="55418"/>
                </a:lnTo>
                <a:lnTo>
                  <a:pt x="1357746" y="263237"/>
                </a:lnTo>
                <a:lnTo>
                  <a:pt x="1288473" y="346364"/>
                </a:lnTo>
                <a:lnTo>
                  <a:pt x="1233055" y="457200"/>
                </a:lnTo>
                <a:lnTo>
                  <a:pt x="1149927" y="581891"/>
                </a:lnTo>
                <a:lnTo>
                  <a:pt x="1108364" y="692727"/>
                </a:lnTo>
                <a:lnTo>
                  <a:pt x="969818" y="845127"/>
                </a:lnTo>
                <a:lnTo>
                  <a:pt x="969818" y="845127"/>
                </a:lnTo>
                <a:lnTo>
                  <a:pt x="734291" y="914400"/>
                </a:lnTo>
                <a:lnTo>
                  <a:pt x="734291" y="914400"/>
                </a:lnTo>
                <a:lnTo>
                  <a:pt x="540327" y="1066800"/>
                </a:lnTo>
                <a:lnTo>
                  <a:pt x="443346" y="1149927"/>
                </a:lnTo>
                <a:lnTo>
                  <a:pt x="443346" y="1149927"/>
                </a:lnTo>
                <a:lnTo>
                  <a:pt x="304800" y="1205346"/>
                </a:lnTo>
                <a:lnTo>
                  <a:pt x="83127" y="1149927"/>
                </a:lnTo>
              </a:path>
            </a:pathLst>
          </a:custGeom>
          <a:solidFill>
            <a:srgbClr val="FFC000">
              <a:alpha val="4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Picture 38">
            <a:extLst>
              <a:ext uri="{FF2B5EF4-FFF2-40B4-BE49-F238E27FC236}">
                <a16:creationId xmlns:a16="http://schemas.microsoft.com/office/drawing/2014/main" id="{71743C88-49AC-4E09-83E6-04DCDF30E5AC}"/>
              </a:ext>
            </a:extLst>
          </p:cNvPr>
          <p:cNvPicPr>
            <a:picLocks noChangeAspect="1"/>
          </p:cNvPicPr>
          <p:nvPr/>
        </p:nvPicPr>
        <p:blipFill>
          <a:blip r:embed="rId3"/>
          <a:stretch>
            <a:fillRect/>
          </a:stretch>
        </p:blipFill>
        <p:spPr>
          <a:xfrm>
            <a:off x="2633837" y="2494926"/>
            <a:ext cx="219475" cy="176799"/>
          </a:xfrm>
          <a:prstGeom prst="rect">
            <a:avLst/>
          </a:prstGeom>
        </p:spPr>
      </p:pic>
      <p:pic>
        <p:nvPicPr>
          <p:cNvPr id="40" name="Picture 39">
            <a:extLst>
              <a:ext uri="{FF2B5EF4-FFF2-40B4-BE49-F238E27FC236}">
                <a16:creationId xmlns:a16="http://schemas.microsoft.com/office/drawing/2014/main" id="{74DA0172-96C6-494E-87E0-BB29DEF64522}"/>
              </a:ext>
            </a:extLst>
          </p:cNvPr>
          <p:cNvPicPr>
            <a:picLocks noChangeAspect="1"/>
          </p:cNvPicPr>
          <p:nvPr/>
        </p:nvPicPr>
        <p:blipFill>
          <a:blip r:embed="rId3"/>
          <a:stretch>
            <a:fillRect/>
          </a:stretch>
        </p:blipFill>
        <p:spPr>
          <a:xfrm>
            <a:off x="3146080" y="3939656"/>
            <a:ext cx="219475" cy="176799"/>
          </a:xfrm>
          <a:prstGeom prst="rect">
            <a:avLst/>
          </a:prstGeom>
        </p:spPr>
      </p:pic>
      <p:pic>
        <p:nvPicPr>
          <p:cNvPr id="41" name="Picture 40">
            <a:extLst>
              <a:ext uri="{FF2B5EF4-FFF2-40B4-BE49-F238E27FC236}">
                <a16:creationId xmlns:a16="http://schemas.microsoft.com/office/drawing/2014/main" id="{E69A7360-149A-420C-A529-A268447325CC}"/>
              </a:ext>
            </a:extLst>
          </p:cNvPr>
          <p:cNvPicPr>
            <a:picLocks noChangeAspect="1"/>
          </p:cNvPicPr>
          <p:nvPr/>
        </p:nvPicPr>
        <p:blipFill>
          <a:blip r:embed="rId3"/>
          <a:stretch>
            <a:fillRect/>
          </a:stretch>
        </p:blipFill>
        <p:spPr>
          <a:xfrm>
            <a:off x="3173990" y="4762259"/>
            <a:ext cx="219475" cy="176799"/>
          </a:xfrm>
          <a:prstGeom prst="rect">
            <a:avLst/>
          </a:prstGeom>
        </p:spPr>
      </p:pic>
      <p:pic>
        <p:nvPicPr>
          <p:cNvPr id="42" name="Picture 41">
            <a:extLst>
              <a:ext uri="{FF2B5EF4-FFF2-40B4-BE49-F238E27FC236}">
                <a16:creationId xmlns:a16="http://schemas.microsoft.com/office/drawing/2014/main" id="{084CDD9B-6436-45B3-B8DA-9F48ADD2AFEB}"/>
              </a:ext>
            </a:extLst>
          </p:cNvPr>
          <p:cNvPicPr>
            <a:picLocks noChangeAspect="1"/>
          </p:cNvPicPr>
          <p:nvPr/>
        </p:nvPicPr>
        <p:blipFill>
          <a:blip r:embed="rId3"/>
          <a:stretch>
            <a:fillRect/>
          </a:stretch>
        </p:blipFill>
        <p:spPr>
          <a:xfrm>
            <a:off x="3866517" y="2940614"/>
            <a:ext cx="219475" cy="176799"/>
          </a:xfrm>
          <a:prstGeom prst="rect">
            <a:avLst/>
          </a:prstGeom>
        </p:spPr>
      </p:pic>
      <p:sp>
        <p:nvSpPr>
          <p:cNvPr id="8" name="Freeform: Shape 7">
            <a:extLst>
              <a:ext uri="{FF2B5EF4-FFF2-40B4-BE49-F238E27FC236}">
                <a16:creationId xmlns:a16="http://schemas.microsoft.com/office/drawing/2014/main" id="{5B87DC11-81AB-4F04-B371-57C41C7CA6BE}"/>
              </a:ext>
            </a:extLst>
          </p:cNvPr>
          <p:cNvSpPr/>
          <p:nvPr/>
        </p:nvSpPr>
        <p:spPr>
          <a:xfrm>
            <a:off x="3713018" y="3079555"/>
            <a:ext cx="387927" cy="1049100"/>
          </a:xfrm>
          <a:custGeom>
            <a:avLst/>
            <a:gdLst>
              <a:gd name="connsiteX0" fmla="*/ 124691 w 387927"/>
              <a:gd name="connsiteY0" fmla="*/ 997528 h 997528"/>
              <a:gd name="connsiteX1" fmla="*/ 124691 w 387927"/>
              <a:gd name="connsiteY1" fmla="*/ 997528 h 997528"/>
              <a:gd name="connsiteX2" fmla="*/ 304800 w 387927"/>
              <a:gd name="connsiteY2" fmla="*/ 845128 h 997528"/>
              <a:gd name="connsiteX3" fmla="*/ 387927 w 387927"/>
              <a:gd name="connsiteY3" fmla="*/ 692728 h 997528"/>
              <a:gd name="connsiteX4" fmla="*/ 387927 w 387927"/>
              <a:gd name="connsiteY4" fmla="*/ 581891 h 997528"/>
              <a:gd name="connsiteX5" fmla="*/ 346364 w 387927"/>
              <a:gd name="connsiteY5" fmla="*/ 457200 h 997528"/>
              <a:gd name="connsiteX6" fmla="*/ 346364 w 387927"/>
              <a:gd name="connsiteY6" fmla="*/ 457200 h 997528"/>
              <a:gd name="connsiteX7" fmla="*/ 387927 w 387927"/>
              <a:gd name="connsiteY7" fmla="*/ 277091 h 997528"/>
              <a:gd name="connsiteX8" fmla="*/ 332509 w 387927"/>
              <a:gd name="connsiteY8" fmla="*/ 180109 h 997528"/>
              <a:gd name="connsiteX9" fmla="*/ 360218 w 387927"/>
              <a:gd name="connsiteY9" fmla="*/ 27709 h 997528"/>
              <a:gd name="connsiteX10" fmla="*/ 193964 w 387927"/>
              <a:gd name="connsiteY10" fmla="*/ 0 h 997528"/>
              <a:gd name="connsiteX11" fmla="*/ 193964 w 387927"/>
              <a:gd name="connsiteY11" fmla="*/ 83128 h 997528"/>
              <a:gd name="connsiteX12" fmla="*/ 207818 w 387927"/>
              <a:gd name="connsiteY12" fmla="*/ 180109 h 997528"/>
              <a:gd name="connsiteX13" fmla="*/ 207818 w 387927"/>
              <a:gd name="connsiteY13" fmla="*/ 180109 h 997528"/>
              <a:gd name="connsiteX14" fmla="*/ 152400 w 387927"/>
              <a:gd name="connsiteY14" fmla="*/ 332509 h 997528"/>
              <a:gd name="connsiteX15" fmla="*/ 207818 w 387927"/>
              <a:gd name="connsiteY15" fmla="*/ 484909 h 997528"/>
              <a:gd name="connsiteX16" fmla="*/ 207818 w 387927"/>
              <a:gd name="connsiteY16" fmla="*/ 595746 h 997528"/>
              <a:gd name="connsiteX17" fmla="*/ 249382 w 387927"/>
              <a:gd name="connsiteY17" fmla="*/ 665018 h 997528"/>
              <a:gd name="connsiteX18" fmla="*/ 249382 w 387927"/>
              <a:gd name="connsiteY18" fmla="*/ 665018 h 997528"/>
              <a:gd name="connsiteX19" fmla="*/ 193964 w 387927"/>
              <a:gd name="connsiteY19" fmla="*/ 803564 h 997528"/>
              <a:gd name="connsiteX20" fmla="*/ 110837 w 387927"/>
              <a:gd name="connsiteY20" fmla="*/ 858982 h 997528"/>
              <a:gd name="connsiteX21" fmla="*/ 41564 w 387927"/>
              <a:gd name="connsiteY21" fmla="*/ 900546 h 997528"/>
              <a:gd name="connsiteX22" fmla="*/ 0 w 387927"/>
              <a:gd name="connsiteY22" fmla="*/ 914400 h 997528"/>
              <a:gd name="connsiteX23" fmla="*/ 166255 w 387927"/>
              <a:gd name="connsiteY23" fmla="*/ 955964 h 997528"/>
              <a:gd name="connsiteX24" fmla="*/ 124691 w 387927"/>
              <a:gd name="connsiteY24" fmla="*/ 997528 h 99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87927" h="997528">
                <a:moveTo>
                  <a:pt x="124691" y="997528"/>
                </a:moveTo>
                <a:lnTo>
                  <a:pt x="124691" y="997528"/>
                </a:lnTo>
                <a:lnTo>
                  <a:pt x="304800" y="845128"/>
                </a:lnTo>
                <a:lnTo>
                  <a:pt x="387927" y="692728"/>
                </a:lnTo>
                <a:lnTo>
                  <a:pt x="387927" y="581891"/>
                </a:lnTo>
                <a:lnTo>
                  <a:pt x="346364" y="457200"/>
                </a:lnTo>
                <a:lnTo>
                  <a:pt x="346364" y="457200"/>
                </a:lnTo>
                <a:lnTo>
                  <a:pt x="387927" y="277091"/>
                </a:lnTo>
                <a:lnTo>
                  <a:pt x="332509" y="180109"/>
                </a:lnTo>
                <a:lnTo>
                  <a:pt x="360218" y="27709"/>
                </a:lnTo>
                <a:lnTo>
                  <a:pt x="193964" y="0"/>
                </a:lnTo>
                <a:lnTo>
                  <a:pt x="193964" y="83128"/>
                </a:lnTo>
                <a:lnTo>
                  <a:pt x="207818" y="180109"/>
                </a:lnTo>
                <a:lnTo>
                  <a:pt x="207818" y="180109"/>
                </a:lnTo>
                <a:lnTo>
                  <a:pt x="152400" y="332509"/>
                </a:lnTo>
                <a:lnTo>
                  <a:pt x="207818" y="484909"/>
                </a:lnTo>
                <a:lnTo>
                  <a:pt x="207818" y="595746"/>
                </a:lnTo>
                <a:lnTo>
                  <a:pt x="249382" y="665018"/>
                </a:lnTo>
                <a:lnTo>
                  <a:pt x="249382" y="665018"/>
                </a:lnTo>
                <a:lnTo>
                  <a:pt x="193964" y="803564"/>
                </a:lnTo>
                <a:lnTo>
                  <a:pt x="110837" y="858982"/>
                </a:lnTo>
                <a:lnTo>
                  <a:pt x="41564" y="900546"/>
                </a:lnTo>
                <a:lnTo>
                  <a:pt x="0" y="914400"/>
                </a:lnTo>
                <a:lnTo>
                  <a:pt x="166255" y="955964"/>
                </a:lnTo>
                <a:lnTo>
                  <a:pt x="124691" y="997528"/>
                </a:lnTo>
                <a:close/>
              </a:path>
            </a:pathLst>
          </a:custGeom>
          <a:solidFill>
            <a:srgbClr val="FFC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BF972A22-DEA0-4AC5-A760-6A37D2720495}"/>
              </a:ext>
            </a:extLst>
          </p:cNvPr>
          <p:cNvSpPr txBox="1"/>
          <p:nvPr/>
        </p:nvSpPr>
        <p:spPr>
          <a:xfrm>
            <a:off x="32718" y="1509790"/>
            <a:ext cx="1915909" cy="307777"/>
          </a:xfrm>
          <a:prstGeom prst="rect">
            <a:avLst/>
          </a:prstGeom>
          <a:noFill/>
          <a:ln>
            <a:solidFill>
              <a:schemeClr val="tx1"/>
            </a:solidFill>
          </a:ln>
        </p:spPr>
        <p:txBody>
          <a:bodyPr wrap="none" rtlCol="0">
            <a:spAutoFit/>
          </a:bodyPr>
          <a:lstStyle/>
          <a:p>
            <a:r>
              <a:rPr lang="en-US" sz="1400" dirty="0">
                <a:solidFill>
                  <a:srgbClr val="FFFF00"/>
                </a:solidFill>
                <a:highlight>
                  <a:srgbClr val="000000"/>
                </a:highlight>
              </a:rPr>
              <a:t>Connecting California</a:t>
            </a:r>
          </a:p>
        </p:txBody>
      </p:sp>
      <p:sp>
        <p:nvSpPr>
          <p:cNvPr id="22" name="Arrow: Down 21">
            <a:extLst>
              <a:ext uri="{FF2B5EF4-FFF2-40B4-BE49-F238E27FC236}">
                <a16:creationId xmlns:a16="http://schemas.microsoft.com/office/drawing/2014/main" id="{0E8FA32B-8B4D-4196-A475-F99C571A9E81}"/>
              </a:ext>
            </a:extLst>
          </p:cNvPr>
          <p:cNvSpPr/>
          <p:nvPr/>
        </p:nvSpPr>
        <p:spPr>
          <a:xfrm>
            <a:off x="740623" y="1782625"/>
            <a:ext cx="356071" cy="602555"/>
          </a:xfrm>
          <a:prstGeom prst="down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AA7812EB-B684-4D07-997B-DEB1CE52B0E4}"/>
              </a:ext>
            </a:extLst>
          </p:cNvPr>
          <p:cNvSpPr txBox="1"/>
          <p:nvPr/>
        </p:nvSpPr>
        <p:spPr>
          <a:xfrm>
            <a:off x="3643332" y="90020"/>
            <a:ext cx="7555210" cy="1446550"/>
          </a:xfrm>
          <a:prstGeom prst="rect">
            <a:avLst/>
          </a:prstGeom>
          <a:noFill/>
          <a:ln>
            <a:noFill/>
          </a:ln>
        </p:spPr>
        <p:txBody>
          <a:bodyPr wrap="none" rtlCol="0">
            <a:spAutoFit/>
          </a:bodyPr>
          <a:lstStyle/>
          <a:p>
            <a:pPr algn="r"/>
            <a:r>
              <a:rPr lang="en-US" sz="4400" b="1" dirty="0">
                <a:solidFill>
                  <a:schemeClr val="bg1"/>
                </a:solidFill>
                <a:highlight>
                  <a:srgbClr val="C0C0C0"/>
                </a:highlight>
              </a:rPr>
              <a:t>National Context</a:t>
            </a:r>
          </a:p>
          <a:p>
            <a:pPr algn="r"/>
            <a:r>
              <a:rPr lang="en-US" sz="4400" b="1" dirty="0">
                <a:solidFill>
                  <a:schemeClr val="bg1"/>
                </a:solidFill>
                <a:highlight>
                  <a:srgbClr val="C0C0C0"/>
                </a:highlight>
              </a:rPr>
              <a:t>Major Port Feeder Corridors</a:t>
            </a:r>
          </a:p>
        </p:txBody>
      </p:sp>
      <p:sp>
        <p:nvSpPr>
          <p:cNvPr id="43" name="Rectangle 42">
            <a:extLst>
              <a:ext uri="{FF2B5EF4-FFF2-40B4-BE49-F238E27FC236}">
                <a16:creationId xmlns:a16="http://schemas.microsoft.com/office/drawing/2014/main" id="{FD87FB27-8B0A-4221-83D5-85F8D2DB9020}"/>
              </a:ext>
            </a:extLst>
          </p:cNvPr>
          <p:cNvSpPr/>
          <p:nvPr/>
        </p:nvSpPr>
        <p:spPr>
          <a:xfrm>
            <a:off x="896354" y="2594727"/>
            <a:ext cx="155748" cy="176798"/>
          </a:xfrm>
          <a:prstGeom prst="rect">
            <a:avLst/>
          </a:prstGeom>
          <a:solidFill>
            <a:srgbClr val="00B05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E53859AD-0B73-46D1-AB9B-922731390724}"/>
              </a:ext>
            </a:extLst>
          </p:cNvPr>
          <p:cNvSpPr/>
          <p:nvPr/>
        </p:nvSpPr>
        <p:spPr>
          <a:xfrm>
            <a:off x="939125" y="2876767"/>
            <a:ext cx="155748" cy="176798"/>
          </a:xfrm>
          <a:prstGeom prst="rect">
            <a:avLst/>
          </a:prstGeom>
          <a:solidFill>
            <a:srgbClr val="00B05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01A1E9E4-2D6A-4D8B-8231-BB5CC3883626}"/>
              </a:ext>
            </a:extLst>
          </p:cNvPr>
          <p:cNvSpPr/>
          <p:nvPr/>
        </p:nvSpPr>
        <p:spPr>
          <a:xfrm>
            <a:off x="1028816" y="3176002"/>
            <a:ext cx="155748" cy="176798"/>
          </a:xfrm>
          <a:prstGeom prst="rect">
            <a:avLst/>
          </a:prstGeom>
          <a:solidFill>
            <a:srgbClr val="00B05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CBE4917A-2C35-4E84-BFA5-DF8146E94132}"/>
              </a:ext>
            </a:extLst>
          </p:cNvPr>
          <p:cNvSpPr/>
          <p:nvPr/>
        </p:nvSpPr>
        <p:spPr>
          <a:xfrm>
            <a:off x="1123049" y="3514138"/>
            <a:ext cx="155748" cy="176798"/>
          </a:xfrm>
          <a:prstGeom prst="rect">
            <a:avLst/>
          </a:prstGeom>
          <a:solidFill>
            <a:srgbClr val="00B05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22714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40"/>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nodeType="afterEffect">
                                  <p:stCondLst>
                                    <p:cond delay="0"/>
                                  </p:stCondLst>
                                  <p:childTnLst>
                                    <p:set>
                                      <p:cBhvr>
                                        <p:cTn id="21" dur="1" fill="hold">
                                          <p:stCondLst>
                                            <p:cond delay="0"/>
                                          </p:stCondLst>
                                        </p:cTn>
                                        <p:tgtEl>
                                          <p:spTgt spid="31"/>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childTnLst>
                                </p:cTn>
                              </p:par>
                            </p:childTnLst>
                          </p:cTn>
                        </p:par>
                        <p:par>
                          <p:cTn id="34" fill="hold">
                            <p:stCondLst>
                              <p:cond delay="0"/>
                            </p:stCondLst>
                            <p:childTnLst>
                              <p:par>
                                <p:cTn id="35" presetID="1" presetClass="entr" presetSubtype="0"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childTnLst>
                          </p:cTn>
                        </p:par>
                        <p:par>
                          <p:cTn id="37" fill="hold">
                            <p:stCondLst>
                              <p:cond delay="0"/>
                            </p:stCondLst>
                            <p:childTnLst>
                              <p:par>
                                <p:cTn id="38" presetID="1" presetClass="entr" presetSubtype="0"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childTnLst>
                                </p:cTn>
                              </p:par>
                            </p:childTnLst>
                          </p:cTn>
                        </p:par>
                        <p:par>
                          <p:cTn id="40" fill="hold">
                            <p:stCondLst>
                              <p:cond delay="0"/>
                            </p:stCondLst>
                            <p:childTnLst>
                              <p:par>
                                <p:cTn id="41" presetID="1" presetClass="entr" presetSubtype="0"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childTnLst>
                          </p:cTn>
                        </p:par>
                        <p:par>
                          <p:cTn id="43" fill="hold">
                            <p:stCondLst>
                              <p:cond delay="0"/>
                            </p:stCondLst>
                            <p:childTnLst>
                              <p:par>
                                <p:cTn id="44" presetID="1" presetClass="entr" presetSubtype="0"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childTnLst>
                                </p:cTn>
                              </p:par>
                            </p:childTnLst>
                          </p:cTn>
                        </p:par>
                        <p:par>
                          <p:cTn id="46" fill="hold">
                            <p:stCondLst>
                              <p:cond delay="0"/>
                            </p:stCondLst>
                            <p:childTnLst>
                              <p:par>
                                <p:cTn id="47" presetID="1" presetClass="entr" presetSubtype="0"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childTnLst>
                                </p:cTn>
                              </p:par>
                            </p:childTnLst>
                          </p:cTn>
                        </p:par>
                        <p:par>
                          <p:cTn id="49" fill="hold">
                            <p:stCondLst>
                              <p:cond delay="0"/>
                            </p:stCondLst>
                            <p:childTnLst>
                              <p:par>
                                <p:cTn id="50" presetID="1" presetClass="entr" presetSubtype="0" fill="hold" nodeType="afterEffect">
                                  <p:stCondLst>
                                    <p:cond delay="0"/>
                                  </p:stCondLst>
                                  <p:childTnLst>
                                    <p:set>
                                      <p:cBhvr>
                                        <p:cTn id="51" dur="1" fill="hold">
                                          <p:stCondLst>
                                            <p:cond delay="0"/>
                                          </p:stCondLst>
                                        </p:cTn>
                                        <p:tgtEl>
                                          <p:spTgt spid="33"/>
                                        </p:tgtEl>
                                        <p:attrNameLst>
                                          <p:attrName>style.visibility</p:attrName>
                                        </p:attrNameLst>
                                      </p:cBhvr>
                                      <p:to>
                                        <p:strVal val="visible"/>
                                      </p:to>
                                    </p:set>
                                  </p:childTnLst>
                                </p:cTn>
                              </p:par>
                            </p:childTnLst>
                          </p:cTn>
                        </p:par>
                        <p:par>
                          <p:cTn id="52" fill="hold">
                            <p:stCondLst>
                              <p:cond delay="0"/>
                            </p:stCondLst>
                            <p:childTnLst>
                              <p:par>
                                <p:cTn id="53" presetID="1" presetClass="entr" presetSubtype="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childTnLst>
                                </p:cTn>
                              </p:par>
                            </p:childTnLst>
                          </p:cTn>
                        </p:par>
                        <p:par>
                          <p:cTn id="55" fill="hold">
                            <p:stCondLst>
                              <p:cond delay="0"/>
                            </p:stCondLst>
                            <p:childTnLst>
                              <p:par>
                                <p:cTn id="56" presetID="1" presetClass="entr" presetSubtype="0" fill="hold" nodeType="afterEffect">
                                  <p:stCondLst>
                                    <p:cond delay="0"/>
                                  </p:stCondLst>
                                  <p:childTnLst>
                                    <p:set>
                                      <p:cBhvr>
                                        <p:cTn id="57" dur="1" fill="hold">
                                          <p:stCondLst>
                                            <p:cond delay="0"/>
                                          </p:stCondLst>
                                        </p:cTn>
                                        <p:tgtEl>
                                          <p:spTgt spid="34"/>
                                        </p:tgtEl>
                                        <p:attrNameLst>
                                          <p:attrName>style.visibility</p:attrName>
                                        </p:attrNameLst>
                                      </p:cBhvr>
                                      <p:to>
                                        <p:strVal val="visible"/>
                                      </p:to>
                                    </p:set>
                                  </p:childTnLst>
                                </p:cTn>
                              </p:par>
                            </p:childTnLst>
                          </p:cTn>
                        </p:par>
                        <p:par>
                          <p:cTn id="58" fill="hold">
                            <p:stCondLst>
                              <p:cond delay="0"/>
                            </p:stCondLst>
                            <p:childTnLst>
                              <p:par>
                                <p:cTn id="59" presetID="1" presetClass="entr" presetSubtype="0"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childTnLst>
                                </p:cTn>
                              </p:par>
                            </p:childTnLst>
                          </p:cTn>
                        </p:par>
                        <p:par>
                          <p:cTn id="61" fill="hold">
                            <p:stCondLst>
                              <p:cond delay="0"/>
                            </p:stCondLst>
                            <p:childTnLst>
                              <p:par>
                                <p:cTn id="62" presetID="1" presetClass="entr" presetSubtype="0" fill="hold" nodeType="afterEffect">
                                  <p:stCondLst>
                                    <p:cond delay="0"/>
                                  </p:stCondLst>
                                  <p:childTnLst>
                                    <p:set>
                                      <p:cBhvr>
                                        <p:cTn id="63" dur="1" fill="hold">
                                          <p:stCondLst>
                                            <p:cond delay="0"/>
                                          </p:stCondLst>
                                        </p:cTn>
                                        <p:tgtEl>
                                          <p:spTgt spid="38"/>
                                        </p:tgtEl>
                                        <p:attrNameLst>
                                          <p:attrName>style.visibility</p:attrName>
                                        </p:attrNameLst>
                                      </p:cBhvr>
                                      <p:to>
                                        <p:strVal val="visible"/>
                                      </p:to>
                                    </p:set>
                                  </p:childTnLst>
                                </p:cTn>
                              </p:par>
                            </p:childTnLst>
                          </p:cTn>
                        </p:par>
                        <p:par>
                          <p:cTn id="64" fill="hold">
                            <p:stCondLst>
                              <p:cond delay="0"/>
                            </p:stCondLst>
                            <p:childTnLst>
                              <p:par>
                                <p:cTn id="65" presetID="1" presetClass="entr" presetSubtype="0" fill="hold" grpId="0" nodeType="afterEffect">
                                  <p:stCondLst>
                                    <p:cond delay="0"/>
                                  </p:stCondLst>
                                  <p:childTnLst>
                                    <p:set>
                                      <p:cBhvr>
                                        <p:cTn id="66" dur="1" fill="hold">
                                          <p:stCondLst>
                                            <p:cond delay="0"/>
                                          </p:stCondLst>
                                        </p:cTn>
                                        <p:tgtEl>
                                          <p:spTgt spid="6"/>
                                        </p:tgtEl>
                                        <p:attrNameLst>
                                          <p:attrName>style.visibility</p:attrName>
                                        </p:attrNameLst>
                                      </p:cBhvr>
                                      <p:to>
                                        <p:strVal val="visible"/>
                                      </p:to>
                                    </p:set>
                                  </p:childTnLst>
                                </p:cTn>
                              </p:par>
                            </p:childTnLst>
                          </p:cTn>
                        </p:par>
                        <p:par>
                          <p:cTn id="67" fill="hold">
                            <p:stCondLst>
                              <p:cond delay="0"/>
                            </p:stCondLst>
                            <p:childTnLst>
                              <p:par>
                                <p:cTn id="68" presetID="1" presetClass="entr" presetSubtype="0" fill="hold" nodeType="afterEffect">
                                  <p:stCondLst>
                                    <p:cond delay="0"/>
                                  </p:stCondLst>
                                  <p:childTnLst>
                                    <p:set>
                                      <p:cBhvr>
                                        <p:cTn id="69" dur="1" fill="hold">
                                          <p:stCondLst>
                                            <p:cond delay="0"/>
                                          </p:stCondLst>
                                        </p:cTn>
                                        <p:tgtEl>
                                          <p:spTgt spid="39"/>
                                        </p:tgtEl>
                                        <p:attrNameLst>
                                          <p:attrName>style.visibility</p:attrName>
                                        </p:attrNameLst>
                                      </p:cBhvr>
                                      <p:to>
                                        <p:strVal val="visible"/>
                                      </p:to>
                                    </p:set>
                                  </p:childTnLst>
                                </p:cTn>
                              </p:par>
                            </p:childTnLst>
                          </p:cTn>
                        </p:par>
                        <p:par>
                          <p:cTn id="70" fill="hold">
                            <p:stCondLst>
                              <p:cond delay="0"/>
                            </p:stCondLst>
                            <p:childTnLst>
                              <p:par>
                                <p:cTn id="71" presetID="1" presetClass="entr" presetSubtype="0" fill="hold" nodeType="afterEffect">
                                  <p:stCondLst>
                                    <p:cond delay="0"/>
                                  </p:stCondLst>
                                  <p:childTnLst>
                                    <p:set>
                                      <p:cBhvr>
                                        <p:cTn id="72" dur="1" fill="hold">
                                          <p:stCondLst>
                                            <p:cond delay="0"/>
                                          </p:stCondLst>
                                        </p:cTn>
                                        <p:tgtEl>
                                          <p:spTgt spid="42"/>
                                        </p:tgtEl>
                                        <p:attrNameLst>
                                          <p:attrName>style.visibility</p:attrName>
                                        </p:attrNameLst>
                                      </p:cBhvr>
                                      <p:to>
                                        <p:strVal val="visible"/>
                                      </p:to>
                                    </p:set>
                                  </p:childTnLst>
                                </p:cTn>
                              </p:par>
                            </p:childTnLst>
                          </p:cTn>
                        </p:par>
                        <p:par>
                          <p:cTn id="73" fill="hold">
                            <p:stCondLst>
                              <p:cond delay="0"/>
                            </p:stCondLst>
                            <p:childTnLst>
                              <p:par>
                                <p:cTn id="74" presetID="1" presetClass="entr" presetSubtype="0" fill="hold" grpId="0" nodeType="afterEffect">
                                  <p:stCondLst>
                                    <p:cond delay="0"/>
                                  </p:stCondLst>
                                  <p:childTnLst>
                                    <p:set>
                                      <p:cBhvr>
                                        <p:cTn id="75" dur="1" fill="hold">
                                          <p:stCondLst>
                                            <p:cond delay="0"/>
                                          </p:stCondLst>
                                        </p:cTn>
                                        <p:tgtEl>
                                          <p:spTgt spid="8"/>
                                        </p:tgtEl>
                                        <p:attrNameLst>
                                          <p:attrName>style.visibility</p:attrName>
                                        </p:attrNameLst>
                                      </p:cBhvr>
                                      <p:to>
                                        <p:strVal val="visible"/>
                                      </p:to>
                                    </p:set>
                                  </p:childTnLst>
                                </p:cTn>
                              </p:par>
                              <p:par>
                                <p:cTn id="76" presetID="1" presetClass="entr" presetSubtype="0" fill="hold" grpId="0" nodeType="withEffect">
                                  <p:stCondLst>
                                    <p:cond delay="0"/>
                                  </p:stCondLst>
                                  <p:childTnLst>
                                    <p:set>
                                      <p:cBhvr>
                                        <p:cTn id="77" dur="1" fill="hold">
                                          <p:stCondLst>
                                            <p:cond delay="0"/>
                                          </p:stCondLst>
                                        </p:cTn>
                                        <p:tgtEl>
                                          <p:spTgt spid="16"/>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grpId="0" nodeType="clickEffect">
                                  <p:stCondLst>
                                    <p:cond delay="0"/>
                                  </p:stCondLst>
                                  <p:childTnLst>
                                    <p:set>
                                      <p:cBhvr>
                                        <p:cTn id="81" dur="1" fill="hold">
                                          <p:stCondLst>
                                            <p:cond delay="0"/>
                                          </p:stCondLst>
                                        </p:cTn>
                                        <p:tgtEl>
                                          <p:spTgt spid="15"/>
                                        </p:tgtEl>
                                        <p:attrNameLst>
                                          <p:attrName>style.visibility</p:attrName>
                                        </p:attrNameLst>
                                      </p:cBhvr>
                                      <p:to>
                                        <p:strVal val="visible"/>
                                      </p:to>
                                    </p:set>
                                  </p:childTnLst>
                                </p:cTn>
                              </p:par>
                            </p:childTnLst>
                          </p:cTn>
                        </p:par>
                      </p:childTnLst>
                    </p:cTn>
                  </p:par>
                  <p:par>
                    <p:cTn id="82" fill="hold">
                      <p:stCondLst>
                        <p:cond delay="indefinite"/>
                      </p:stCondLst>
                      <p:childTnLst>
                        <p:par>
                          <p:cTn id="83" fill="hold">
                            <p:stCondLst>
                              <p:cond delay="0"/>
                            </p:stCondLst>
                            <p:childTnLst>
                              <p:par>
                                <p:cTn id="84" presetID="1" presetClass="entr" presetSubtype="0" fill="hold" grpId="0" nodeType="clickEffect">
                                  <p:stCondLst>
                                    <p:cond delay="0"/>
                                  </p:stCondLst>
                                  <p:childTnLst>
                                    <p:set>
                                      <p:cBhvr>
                                        <p:cTn id="85" dur="1" fill="hold">
                                          <p:stCondLst>
                                            <p:cond delay="0"/>
                                          </p:stCondLst>
                                        </p:cTn>
                                        <p:tgtEl>
                                          <p:spTgt spid="43"/>
                                        </p:tgtEl>
                                        <p:attrNameLst>
                                          <p:attrName>style.visibility</p:attrName>
                                        </p:attrNameLst>
                                      </p:cBhvr>
                                      <p:to>
                                        <p:strVal val="visible"/>
                                      </p:to>
                                    </p:set>
                                  </p:childTnLst>
                                </p:cTn>
                              </p:par>
                            </p:childTnLst>
                          </p:cTn>
                        </p:par>
                      </p:childTnLst>
                    </p:cTn>
                  </p:par>
                  <p:par>
                    <p:cTn id="86" fill="hold">
                      <p:stCondLst>
                        <p:cond delay="indefinite"/>
                      </p:stCondLst>
                      <p:childTnLst>
                        <p:par>
                          <p:cTn id="87" fill="hold">
                            <p:stCondLst>
                              <p:cond delay="0"/>
                            </p:stCondLst>
                            <p:childTnLst>
                              <p:par>
                                <p:cTn id="88" presetID="1" presetClass="entr" presetSubtype="0" fill="hold" grpId="0" nodeType="clickEffect">
                                  <p:stCondLst>
                                    <p:cond delay="0"/>
                                  </p:stCondLst>
                                  <p:childTnLst>
                                    <p:set>
                                      <p:cBhvr>
                                        <p:cTn id="89" dur="1" fill="hold">
                                          <p:stCondLst>
                                            <p:cond delay="0"/>
                                          </p:stCondLst>
                                        </p:cTn>
                                        <p:tgtEl>
                                          <p:spTgt spid="44"/>
                                        </p:tgtEl>
                                        <p:attrNameLst>
                                          <p:attrName>style.visibility</p:attrName>
                                        </p:attrNameLst>
                                      </p:cBhvr>
                                      <p:to>
                                        <p:strVal val="visible"/>
                                      </p:to>
                                    </p:set>
                                  </p:childTnLst>
                                </p:cTn>
                              </p:par>
                            </p:childTnLst>
                          </p:cTn>
                        </p:par>
                      </p:childTnLst>
                    </p:cTn>
                  </p:par>
                  <p:par>
                    <p:cTn id="90" fill="hold">
                      <p:stCondLst>
                        <p:cond delay="indefinite"/>
                      </p:stCondLst>
                      <p:childTnLst>
                        <p:par>
                          <p:cTn id="91" fill="hold">
                            <p:stCondLst>
                              <p:cond delay="0"/>
                            </p:stCondLst>
                            <p:childTnLst>
                              <p:par>
                                <p:cTn id="92" presetID="1" presetClass="entr" presetSubtype="0" fill="hold" grpId="0" nodeType="clickEffect">
                                  <p:stCondLst>
                                    <p:cond delay="0"/>
                                  </p:stCondLst>
                                  <p:childTnLst>
                                    <p:set>
                                      <p:cBhvr>
                                        <p:cTn id="93" dur="1" fill="hold">
                                          <p:stCondLst>
                                            <p:cond delay="0"/>
                                          </p:stCondLst>
                                        </p:cTn>
                                        <p:tgtEl>
                                          <p:spTgt spid="45"/>
                                        </p:tgtEl>
                                        <p:attrNameLst>
                                          <p:attrName>style.visibility</p:attrName>
                                        </p:attrNameLst>
                                      </p:cBhvr>
                                      <p:to>
                                        <p:strVal val="visible"/>
                                      </p:to>
                                    </p:set>
                                  </p:childTnLst>
                                </p:cTn>
                              </p:par>
                            </p:childTnLst>
                          </p:cTn>
                        </p:par>
                      </p:childTnLst>
                    </p:cTn>
                  </p:par>
                  <p:par>
                    <p:cTn id="94" fill="hold">
                      <p:stCondLst>
                        <p:cond delay="indefinite"/>
                      </p:stCondLst>
                      <p:childTnLst>
                        <p:par>
                          <p:cTn id="95" fill="hold">
                            <p:stCondLst>
                              <p:cond delay="0"/>
                            </p:stCondLst>
                            <p:childTnLst>
                              <p:par>
                                <p:cTn id="96" presetID="1" presetClass="entr" presetSubtype="0" fill="hold" grpId="0" nodeType="clickEffect">
                                  <p:stCondLst>
                                    <p:cond delay="0"/>
                                  </p:stCondLst>
                                  <p:childTnLst>
                                    <p:set>
                                      <p:cBhvr>
                                        <p:cTn id="97" dur="1" fill="hold">
                                          <p:stCondLst>
                                            <p:cond delay="0"/>
                                          </p:stCondLst>
                                        </p:cTn>
                                        <p:tgtEl>
                                          <p:spTgt spid="46"/>
                                        </p:tgtEl>
                                        <p:attrNameLst>
                                          <p:attrName>style.visibility</p:attrName>
                                        </p:attrNameLst>
                                      </p:cBhvr>
                                      <p:to>
                                        <p:strVal val="visible"/>
                                      </p:to>
                                    </p:set>
                                  </p:childTnLst>
                                </p:cTn>
                              </p:par>
                              <p:par>
                                <p:cTn id="98" presetID="1" presetClass="entr" presetSubtype="0" fill="hold" grpId="0" nodeType="withEffect">
                                  <p:stCondLst>
                                    <p:cond delay="0"/>
                                  </p:stCondLst>
                                  <p:childTnLst>
                                    <p:set>
                                      <p:cBhvr>
                                        <p:cTn id="99" dur="1" fill="hold">
                                          <p:stCondLst>
                                            <p:cond delay="0"/>
                                          </p:stCondLst>
                                        </p:cTn>
                                        <p:tgtEl>
                                          <p:spTgt spid="17"/>
                                        </p:tgtEl>
                                        <p:attrNameLst>
                                          <p:attrName>style.visibility</p:attrName>
                                        </p:attrNameLst>
                                      </p:cBhvr>
                                      <p:to>
                                        <p:strVal val="visible"/>
                                      </p:to>
                                    </p:set>
                                  </p:childTnLst>
                                </p:cTn>
                              </p:par>
                              <p:par>
                                <p:cTn id="100" presetID="1" presetClass="entr" presetSubtype="0" fill="hold" grpId="0" nodeType="withEffect">
                                  <p:stCondLst>
                                    <p:cond delay="0"/>
                                  </p:stCondLst>
                                  <p:childTnLst>
                                    <p:set>
                                      <p:cBhvr>
                                        <p:cTn id="101"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8" grpId="0" animBg="1"/>
      <p:bldP spid="19" grpId="0" animBg="1"/>
      <p:bldP spid="20" grpId="0" animBg="1"/>
      <p:bldP spid="21" grpId="0" animBg="1"/>
      <p:bldP spid="23" grpId="0" animBg="1"/>
      <p:bldP spid="24" grpId="0" animBg="1"/>
      <p:bldP spid="25" grpId="0" animBg="1"/>
      <p:bldP spid="26" grpId="0" animBg="1"/>
      <p:bldP spid="28" grpId="0" animBg="1"/>
      <p:bldP spid="7" grpId="0" animBg="1"/>
      <p:bldP spid="37" grpId="0" animBg="1"/>
      <p:bldP spid="6" grpId="0" animBg="1"/>
      <p:bldP spid="8" grpId="0" animBg="1"/>
      <p:bldP spid="17" grpId="0" animBg="1"/>
      <p:bldP spid="22" grpId="0" animBg="1"/>
      <p:bldP spid="43" grpId="0" animBg="1"/>
      <p:bldP spid="44" grpId="0" animBg="1"/>
      <p:bldP spid="45" grpId="0" animBg="1"/>
      <p:bldP spid="4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25702-6B43-44C3-A4CF-45F31C41BAFE}"/>
              </a:ext>
            </a:extLst>
          </p:cNvPr>
          <p:cNvSpPr>
            <a:spLocks noGrp="1"/>
          </p:cNvSpPr>
          <p:nvPr>
            <p:ph type="title"/>
          </p:nvPr>
        </p:nvSpPr>
        <p:spPr/>
        <p:txBody>
          <a:bodyPr/>
          <a:lstStyle/>
          <a:p>
            <a:r>
              <a:rPr lang="en-US" dirty="0"/>
              <a:t>Understanding Of An “Inland Port”</a:t>
            </a:r>
          </a:p>
        </p:txBody>
      </p:sp>
      <p:sp>
        <p:nvSpPr>
          <p:cNvPr id="3" name="Content Placeholder 2">
            <a:extLst>
              <a:ext uri="{FF2B5EF4-FFF2-40B4-BE49-F238E27FC236}">
                <a16:creationId xmlns:a16="http://schemas.microsoft.com/office/drawing/2014/main" id="{20D549AA-85C5-49ED-92E6-94570ED3DFE6}"/>
              </a:ext>
            </a:extLst>
          </p:cNvPr>
          <p:cNvSpPr>
            <a:spLocks noGrp="1"/>
          </p:cNvSpPr>
          <p:nvPr>
            <p:ph idx="1"/>
          </p:nvPr>
        </p:nvSpPr>
        <p:spPr>
          <a:xfrm>
            <a:off x="680321" y="2177383"/>
            <a:ext cx="11511679" cy="4521127"/>
          </a:xfrm>
        </p:spPr>
        <p:txBody>
          <a:bodyPr>
            <a:normAutofit/>
          </a:bodyPr>
          <a:lstStyle/>
          <a:p>
            <a:pPr>
              <a:buFont typeface="Wingdings" panose="05000000000000000000" pitchFamily="2" charset="2"/>
              <a:buChar char="§"/>
            </a:pPr>
            <a:r>
              <a:rPr lang="en-US" dirty="0">
                <a:solidFill>
                  <a:schemeClr val="bg1"/>
                </a:solidFill>
              </a:rPr>
              <a:t>Common use of the term indicates a facility that is located away from traditional water ports that facilitates international trade through investments in multi-modal transportation assets and promotes value-added services as goods move through the supply chain.</a:t>
            </a:r>
          </a:p>
          <a:p>
            <a:pPr>
              <a:buFont typeface="Wingdings" panose="05000000000000000000" pitchFamily="2" charset="2"/>
              <a:buChar char="§"/>
            </a:pPr>
            <a:r>
              <a:rPr lang="en-US" dirty="0">
                <a:solidFill>
                  <a:schemeClr val="bg1"/>
                </a:solidFill>
              </a:rPr>
              <a:t>The idea behind the California Inland Port System is to take these common facilities and integrate not just the efficient movement of goods, </a:t>
            </a:r>
            <a:r>
              <a:rPr lang="en-US" u="sng" dirty="0">
                <a:solidFill>
                  <a:schemeClr val="bg1"/>
                </a:solidFill>
              </a:rPr>
              <a:t>but “catalyze” an intersection between economic development, sustainable platforms, and next-generation technologies that produce a more resilient and stronger supply chain.</a:t>
            </a:r>
          </a:p>
          <a:p>
            <a:pPr lvl="1"/>
            <a:r>
              <a:rPr lang="en-US" dirty="0">
                <a:solidFill>
                  <a:schemeClr val="bg1"/>
                </a:solidFill>
              </a:rPr>
              <a:t>Creating a system that is multi-dimensional and seamlessly functions as an extension of a seaport.</a:t>
            </a:r>
          </a:p>
          <a:p>
            <a:pPr lvl="1"/>
            <a:r>
              <a:rPr lang="en-US" dirty="0">
                <a:solidFill>
                  <a:schemeClr val="bg1"/>
                </a:solidFill>
              </a:rPr>
              <a:t>Serves the 5</a:t>
            </a:r>
            <a:r>
              <a:rPr lang="en-US" baseline="30000" dirty="0">
                <a:solidFill>
                  <a:schemeClr val="bg1"/>
                </a:solidFill>
              </a:rPr>
              <a:t>th</a:t>
            </a:r>
            <a:r>
              <a:rPr lang="en-US" dirty="0">
                <a:solidFill>
                  <a:schemeClr val="bg1"/>
                </a:solidFill>
              </a:rPr>
              <a:t> largest economy in the world.</a:t>
            </a:r>
          </a:p>
        </p:txBody>
      </p:sp>
    </p:spTree>
    <p:extLst>
      <p:ext uri="{BB962C8B-B14F-4D97-AF65-F5344CB8AC3E}">
        <p14:creationId xmlns:p14="http://schemas.microsoft.com/office/powerpoint/2010/main" val="2528051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6014A-632E-A438-E83A-88C34AD26E0F}"/>
              </a:ext>
            </a:extLst>
          </p:cNvPr>
          <p:cNvSpPr>
            <a:spLocks noGrp="1"/>
          </p:cNvSpPr>
          <p:nvPr>
            <p:ph type="title"/>
          </p:nvPr>
        </p:nvSpPr>
        <p:spPr/>
        <p:txBody>
          <a:bodyPr/>
          <a:lstStyle/>
          <a:p>
            <a:r>
              <a:rPr lang="en-US" dirty="0"/>
              <a:t>Two “Elements” of CAIPS-</a:t>
            </a:r>
            <a:br>
              <a:rPr lang="en-US" dirty="0"/>
            </a:br>
            <a:r>
              <a:rPr lang="en-US" dirty="0"/>
              <a:t>Trade Ports/Satellites </a:t>
            </a:r>
          </a:p>
        </p:txBody>
      </p:sp>
      <p:sp>
        <p:nvSpPr>
          <p:cNvPr id="3" name="Content Placeholder 2">
            <a:extLst>
              <a:ext uri="{FF2B5EF4-FFF2-40B4-BE49-F238E27FC236}">
                <a16:creationId xmlns:a16="http://schemas.microsoft.com/office/drawing/2014/main" id="{96CBB73B-C075-C7EA-2894-E9B4890E5FFE}"/>
              </a:ext>
            </a:extLst>
          </p:cNvPr>
          <p:cNvSpPr>
            <a:spLocks noGrp="1"/>
          </p:cNvSpPr>
          <p:nvPr>
            <p:ph idx="1"/>
          </p:nvPr>
        </p:nvSpPr>
        <p:spPr/>
        <p:txBody>
          <a:bodyPr/>
          <a:lstStyle/>
          <a:p>
            <a:r>
              <a:rPr lang="en-US" dirty="0"/>
              <a:t>Total of 4 </a:t>
            </a:r>
            <a:r>
              <a:rPr lang="en-US" dirty="0" err="1"/>
              <a:t>Tradeports</a:t>
            </a:r>
            <a:r>
              <a:rPr lang="en-US" dirty="0"/>
              <a:t> in Study Area (SJV/Sacramento Regions)</a:t>
            </a:r>
          </a:p>
          <a:p>
            <a:r>
              <a:rPr lang="en-US" dirty="0"/>
              <a:t>Intermodal “Rail-Truck” Facilities   </a:t>
            </a:r>
          </a:p>
          <a:p>
            <a:r>
              <a:rPr lang="en-US" dirty="0"/>
              <a:t>Requires proximity to Class One Railroad-State Highway </a:t>
            </a:r>
          </a:p>
          <a:p>
            <a:endParaRPr lang="en-US" dirty="0"/>
          </a:p>
          <a:p>
            <a:r>
              <a:rPr lang="en-US" dirty="0"/>
              <a:t>Total of 9 Satellites- “Truck only”-Truck Charging Facilities</a:t>
            </a:r>
          </a:p>
          <a:p>
            <a:r>
              <a:rPr lang="en-US" dirty="0"/>
              <a:t>Locations based on truck trip generation  </a:t>
            </a:r>
          </a:p>
        </p:txBody>
      </p:sp>
    </p:spTree>
    <p:extLst>
      <p:ext uri="{BB962C8B-B14F-4D97-AF65-F5344CB8AC3E}">
        <p14:creationId xmlns:p14="http://schemas.microsoft.com/office/powerpoint/2010/main" val="16764534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3B16BE-3EF2-4B3C-AFB3-CA1F5E8091BA}"/>
              </a:ext>
            </a:extLst>
          </p:cNvPr>
          <p:cNvSpPr>
            <a:spLocks noGrp="1"/>
          </p:cNvSpPr>
          <p:nvPr>
            <p:ph type="title"/>
          </p:nvPr>
        </p:nvSpPr>
        <p:spPr>
          <a:xfrm>
            <a:off x="649560" y="629883"/>
            <a:ext cx="10058400" cy="1450757"/>
          </a:xfrm>
        </p:spPr>
        <p:txBody>
          <a:bodyPr>
            <a:normAutofit/>
          </a:bodyPr>
          <a:lstStyle/>
          <a:p>
            <a:r>
              <a:rPr lang="en-US" sz="3600" dirty="0"/>
              <a:t>CAIPS “Trade Ports”</a:t>
            </a:r>
          </a:p>
        </p:txBody>
      </p:sp>
      <p:sp>
        <p:nvSpPr>
          <p:cNvPr id="5" name="Content Placeholder 4">
            <a:extLst>
              <a:ext uri="{FF2B5EF4-FFF2-40B4-BE49-F238E27FC236}">
                <a16:creationId xmlns:a16="http://schemas.microsoft.com/office/drawing/2014/main" id="{DCE2895B-2D0F-443A-A4F0-9B5518806A75}"/>
              </a:ext>
            </a:extLst>
          </p:cNvPr>
          <p:cNvSpPr>
            <a:spLocks noGrp="1"/>
          </p:cNvSpPr>
          <p:nvPr>
            <p:ph idx="1"/>
          </p:nvPr>
        </p:nvSpPr>
        <p:spPr>
          <a:xfrm>
            <a:off x="649560" y="2220580"/>
            <a:ext cx="7228090" cy="4412850"/>
          </a:xfrm>
        </p:spPr>
        <p:txBody>
          <a:bodyPr>
            <a:normAutofit/>
          </a:bodyPr>
          <a:lstStyle/>
          <a:p>
            <a:r>
              <a:rPr lang="en-US" sz="1700" dirty="0" err="1"/>
              <a:t>Tradeports</a:t>
            </a:r>
            <a:r>
              <a:rPr lang="en-US" sz="1700" dirty="0"/>
              <a:t> are rail-truck facilities that focus on the “intermodal” movement of goods----Imports/Exports </a:t>
            </a:r>
          </a:p>
          <a:p>
            <a:r>
              <a:rPr lang="en-US" sz="1700" dirty="0"/>
              <a:t>The Union Pacific and Burlington Northern Santa Fe railroads are Class One and generally run parallel to State Route 99 through the SJV and Sacramento regions.</a:t>
            </a:r>
          </a:p>
          <a:p>
            <a:r>
              <a:rPr lang="en-US" sz="1700" dirty="0"/>
              <a:t>The trucking element side of a </a:t>
            </a:r>
            <a:r>
              <a:rPr lang="en-US" sz="1700" dirty="0" err="1"/>
              <a:t>Tradeport</a:t>
            </a:r>
            <a:r>
              <a:rPr lang="en-US" sz="1700" dirty="0"/>
              <a:t> is called a Truck Mobility Complex  </a:t>
            </a:r>
          </a:p>
          <a:p>
            <a:r>
              <a:rPr lang="en-US" sz="1700" dirty="0" err="1"/>
              <a:t>Tradeports</a:t>
            </a:r>
            <a:r>
              <a:rPr lang="en-US" sz="1700" dirty="0"/>
              <a:t> will utilize “sustainable” energy (battery/hydrogen)  </a:t>
            </a:r>
          </a:p>
          <a:p>
            <a:r>
              <a:rPr lang="en-US" sz="1700" dirty="0" err="1"/>
              <a:t>Tradeports</a:t>
            </a:r>
            <a:r>
              <a:rPr lang="en-US" sz="1700" dirty="0"/>
              <a:t> </a:t>
            </a:r>
            <a:r>
              <a:rPr lang="en-US" sz="1700" u="sng" dirty="0"/>
              <a:t>must</a:t>
            </a:r>
            <a:r>
              <a:rPr lang="en-US" sz="1700" dirty="0"/>
              <a:t> be located adjacent to a Class One railroad and a state highway or significant local road </a:t>
            </a:r>
          </a:p>
          <a:p>
            <a:r>
              <a:rPr lang="en-US" sz="1700" dirty="0" err="1"/>
              <a:t>Tradeports</a:t>
            </a:r>
            <a:r>
              <a:rPr lang="en-US" sz="1700" dirty="0"/>
              <a:t> will be selected based on a set of evaluation criteria that places a priority on private sector needs-rail, shippers, trucking, etc.    but will also take public sector issues into account</a:t>
            </a:r>
          </a:p>
          <a:p>
            <a:r>
              <a:rPr lang="en-US" sz="1700" dirty="0" err="1"/>
              <a:t>Tradeports</a:t>
            </a:r>
            <a:r>
              <a:rPr lang="en-US" sz="1700" dirty="0"/>
              <a:t> will also have Truck Charging Facilities (battery/hydrogen) that are “not” dependent on the intermodal (rail/truck) dimension   </a:t>
            </a:r>
          </a:p>
          <a:p>
            <a:endParaRPr lang="en-US" sz="1700" dirty="0"/>
          </a:p>
          <a:p>
            <a:endParaRPr lang="en-US" sz="1700" dirty="0"/>
          </a:p>
        </p:txBody>
      </p:sp>
      <p:sp>
        <p:nvSpPr>
          <p:cNvPr id="6" name="TextBox 5">
            <a:extLst>
              <a:ext uri="{FF2B5EF4-FFF2-40B4-BE49-F238E27FC236}">
                <a16:creationId xmlns:a16="http://schemas.microsoft.com/office/drawing/2014/main" id="{15A93477-931B-4BB9-BB73-E3EB5314C7E8}"/>
              </a:ext>
            </a:extLst>
          </p:cNvPr>
          <p:cNvSpPr txBox="1"/>
          <p:nvPr/>
        </p:nvSpPr>
        <p:spPr>
          <a:xfrm>
            <a:off x="10744642" y="6562846"/>
            <a:ext cx="1409728" cy="338554"/>
          </a:xfrm>
          <a:prstGeom prst="rect">
            <a:avLst/>
          </a:prstGeom>
          <a:noFill/>
        </p:spPr>
        <p:txBody>
          <a:bodyPr wrap="square" rtlCol="0">
            <a:spAutoFit/>
          </a:bodyPr>
          <a:lstStyle/>
          <a:p>
            <a:r>
              <a:rPr lang="en-US" sz="1600" dirty="0">
                <a:solidFill>
                  <a:srgbClr val="C00000"/>
                </a:solidFill>
              </a:rPr>
              <a:t>Confidential</a:t>
            </a:r>
          </a:p>
        </p:txBody>
      </p:sp>
      <p:pic>
        <p:nvPicPr>
          <p:cNvPr id="10242" name="Picture 2" descr="See the source image">
            <a:extLst>
              <a:ext uri="{FF2B5EF4-FFF2-40B4-BE49-F238E27FC236}">
                <a16:creationId xmlns:a16="http://schemas.microsoft.com/office/drawing/2014/main" id="{E042F962-9920-4C7F-89BC-456DB6F1C1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3658" y="1988288"/>
            <a:ext cx="4308342" cy="4869712"/>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 name="Oval 3">
            <a:extLst>
              <a:ext uri="{FF2B5EF4-FFF2-40B4-BE49-F238E27FC236}">
                <a16:creationId xmlns:a16="http://schemas.microsoft.com/office/drawing/2014/main" id="{9E6B66B1-5873-41F4-B446-1C94C0444A3C}"/>
              </a:ext>
            </a:extLst>
          </p:cNvPr>
          <p:cNvSpPr/>
          <p:nvPr/>
        </p:nvSpPr>
        <p:spPr>
          <a:xfrm>
            <a:off x="9974034" y="5805377"/>
            <a:ext cx="138224" cy="159488"/>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A3AF541-EAE1-4F84-9CA5-C723B3F586B5}"/>
              </a:ext>
            </a:extLst>
          </p:cNvPr>
          <p:cNvSpPr/>
          <p:nvPr/>
        </p:nvSpPr>
        <p:spPr>
          <a:xfrm>
            <a:off x="9442524" y="4118532"/>
            <a:ext cx="223284" cy="255181"/>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3A56302-1F3E-44EB-BE2E-8EF73411C3C2}"/>
              </a:ext>
            </a:extLst>
          </p:cNvPr>
          <p:cNvSpPr/>
          <p:nvPr/>
        </p:nvSpPr>
        <p:spPr>
          <a:xfrm>
            <a:off x="9739586" y="4533599"/>
            <a:ext cx="223284" cy="255181"/>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F92821F-A514-42C2-8BEA-31C42429132B}"/>
              </a:ext>
            </a:extLst>
          </p:cNvPr>
          <p:cNvSpPr/>
          <p:nvPr/>
        </p:nvSpPr>
        <p:spPr>
          <a:xfrm>
            <a:off x="10037829" y="4998584"/>
            <a:ext cx="223284" cy="255181"/>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F976B00-8992-4F16-811C-70FCE43DA131}"/>
              </a:ext>
            </a:extLst>
          </p:cNvPr>
          <p:cNvSpPr/>
          <p:nvPr/>
        </p:nvSpPr>
        <p:spPr>
          <a:xfrm>
            <a:off x="9196675" y="3654731"/>
            <a:ext cx="223284" cy="255181"/>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DDD939E0-35DA-42A2-BAE3-A1313F9B9BA0}"/>
              </a:ext>
            </a:extLst>
          </p:cNvPr>
          <p:cNvSpPr/>
          <p:nvPr/>
        </p:nvSpPr>
        <p:spPr>
          <a:xfrm rot="3410238">
            <a:off x="8420853" y="4008005"/>
            <a:ext cx="2632356" cy="922631"/>
          </a:xfrm>
          <a:prstGeom prst="ellipse">
            <a:avLst/>
          </a:prstGeom>
          <a:solidFill>
            <a:srgbClr val="FFFF00">
              <a:alpha val="50196"/>
            </a:srgb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4B4B4FE9-A105-41C2-8381-AAF12E54CE5C}"/>
              </a:ext>
            </a:extLst>
          </p:cNvPr>
          <p:cNvSpPr/>
          <p:nvPr/>
        </p:nvSpPr>
        <p:spPr>
          <a:xfrm>
            <a:off x="9306775" y="3654731"/>
            <a:ext cx="1020726" cy="2147777"/>
          </a:xfrm>
          <a:custGeom>
            <a:avLst/>
            <a:gdLst>
              <a:gd name="connsiteX0" fmla="*/ 786810 w 1020726"/>
              <a:gd name="connsiteY0" fmla="*/ 2147777 h 2147777"/>
              <a:gd name="connsiteX1" fmla="*/ 978196 w 1020726"/>
              <a:gd name="connsiteY1" fmla="*/ 1913861 h 2147777"/>
              <a:gd name="connsiteX2" fmla="*/ 1020726 w 1020726"/>
              <a:gd name="connsiteY2" fmla="*/ 1658680 h 2147777"/>
              <a:gd name="connsiteX3" fmla="*/ 850605 w 1020726"/>
              <a:gd name="connsiteY3" fmla="*/ 1392866 h 2147777"/>
              <a:gd name="connsiteX4" fmla="*/ 648586 w 1020726"/>
              <a:gd name="connsiteY4" fmla="*/ 1031359 h 2147777"/>
              <a:gd name="connsiteX5" fmla="*/ 499730 w 1020726"/>
              <a:gd name="connsiteY5" fmla="*/ 861238 h 2147777"/>
              <a:gd name="connsiteX6" fmla="*/ 223284 w 1020726"/>
              <a:gd name="connsiteY6" fmla="*/ 457200 h 2147777"/>
              <a:gd name="connsiteX7" fmla="*/ 0 w 1020726"/>
              <a:gd name="connsiteY7" fmla="*/ 63796 h 2147777"/>
              <a:gd name="connsiteX8" fmla="*/ 21265 w 1020726"/>
              <a:gd name="connsiteY8" fmla="*/ 0 h 2147777"/>
              <a:gd name="connsiteX9" fmla="*/ 21265 w 1020726"/>
              <a:gd name="connsiteY9" fmla="*/ 0 h 2147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0726" h="2147777">
                <a:moveTo>
                  <a:pt x="786810" y="2147777"/>
                </a:moveTo>
                <a:lnTo>
                  <a:pt x="978196" y="1913861"/>
                </a:lnTo>
                <a:lnTo>
                  <a:pt x="1020726" y="1658680"/>
                </a:lnTo>
                <a:lnTo>
                  <a:pt x="850605" y="1392866"/>
                </a:lnTo>
                <a:lnTo>
                  <a:pt x="648586" y="1031359"/>
                </a:lnTo>
                <a:lnTo>
                  <a:pt x="499730" y="861238"/>
                </a:lnTo>
                <a:lnTo>
                  <a:pt x="223284" y="457200"/>
                </a:lnTo>
                <a:lnTo>
                  <a:pt x="0" y="63796"/>
                </a:lnTo>
                <a:lnTo>
                  <a:pt x="21265" y="0"/>
                </a:lnTo>
                <a:lnTo>
                  <a:pt x="21265" y="0"/>
                </a:ln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85B0EF85-42F0-79F8-8001-683AA17162E9}"/>
              </a:ext>
            </a:extLst>
          </p:cNvPr>
          <p:cNvCxnSpPr>
            <a:cxnSpLocks/>
          </p:cNvCxnSpPr>
          <p:nvPr/>
        </p:nvCxnSpPr>
        <p:spPr>
          <a:xfrm>
            <a:off x="9739586" y="3019647"/>
            <a:ext cx="1319210" cy="212122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7204DA5A-6E09-D8AA-F371-C1059B621293}"/>
              </a:ext>
            </a:extLst>
          </p:cNvPr>
          <p:cNvSpPr txBox="1"/>
          <p:nvPr/>
        </p:nvSpPr>
        <p:spPr>
          <a:xfrm rot="19700093">
            <a:off x="10318408" y="2826501"/>
            <a:ext cx="1626782" cy="1569660"/>
          </a:xfrm>
          <a:prstGeom prst="rect">
            <a:avLst/>
          </a:prstGeom>
          <a:noFill/>
        </p:spPr>
        <p:txBody>
          <a:bodyPr wrap="square" rtlCol="0">
            <a:spAutoFit/>
          </a:bodyPr>
          <a:lstStyle/>
          <a:p>
            <a:r>
              <a:rPr lang="en-US" sz="1600" dirty="0">
                <a:solidFill>
                  <a:schemeClr val="bg1"/>
                </a:solidFill>
              </a:rPr>
              <a:t>Equivalent Distance From Washington DC to Boston Through  7 States and DC</a:t>
            </a:r>
          </a:p>
        </p:txBody>
      </p:sp>
    </p:spTree>
    <p:extLst>
      <p:ext uri="{BB962C8B-B14F-4D97-AF65-F5344CB8AC3E}">
        <p14:creationId xmlns:p14="http://schemas.microsoft.com/office/powerpoint/2010/main" val="136688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6" end="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0" grpId="0" animBg="1"/>
      <p:bldP spid="11" grpId="0" animBg="1"/>
      <p:bldP spid="12" grpId="0" animBg="1"/>
      <p:bldP spid="13" grpId="0" animBg="1"/>
      <p:bldP spid="22" grpId="0" animBg="1"/>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3B16BE-3EF2-4B3C-AFB3-CA1F5E8091BA}"/>
              </a:ext>
            </a:extLst>
          </p:cNvPr>
          <p:cNvSpPr>
            <a:spLocks noGrp="1"/>
          </p:cNvSpPr>
          <p:nvPr>
            <p:ph type="title"/>
          </p:nvPr>
        </p:nvSpPr>
        <p:spPr>
          <a:xfrm>
            <a:off x="1311108" y="477314"/>
            <a:ext cx="7995667" cy="1659959"/>
          </a:xfrm>
        </p:spPr>
        <p:txBody>
          <a:bodyPr>
            <a:normAutofit/>
          </a:bodyPr>
          <a:lstStyle/>
          <a:p>
            <a:pPr algn="ctr"/>
            <a:r>
              <a:rPr lang="en-US" sz="3600" dirty="0"/>
              <a:t>CAIPS “Satellites”</a:t>
            </a:r>
          </a:p>
        </p:txBody>
      </p:sp>
      <p:sp>
        <p:nvSpPr>
          <p:cNvPr id="6" name="TextBox 5">
            <a:extLst>
              <a:ext uri="{FF2B5EF4-FFF2-40B4-BE49-F238E27FC236}">
                <a16:creationId xmlns:a16="http://schemas.microsoft.com/office/drawing/2014/main" id="{15A93477-931B-4BB9-BB73-E3EB5314C7E8}"/>
              </a:ext>
            </a:extLst>
          </p:cNvPr>
          <p:cNvSpPr txBox="1"/>
          <p:nvPr/>
        </p:nvSpPr>
        <p:spPr>
          <a:xfrm>
            <a:off x="10744642" y="6562846"/>
            <a:ext cx="1409728" cy="338554"/>
          </a:xfrm>
          <a:prstGeom prst="rect">
            <a:avLst/>
          </a:prstGeom>
          <a:noFill/>
        </p:spPr>
        <p:txBody>
          <a:bodyPr wrap="square" rtlCol="0">
            <a:spAutoFit/>
          </a:bodyPr>
          <a:lstStyle/>
          <a:p>
            <a:r>
              <a:rPr lang="en-US" sz="1600" dirty="0">
                <a:solidFill>
                  <a:srgbClr val="C00000"/>
                </a:solidFill>
              </a:rPr>
              <a:t>Confidential</a:t>
            </a:r>
          </a:p>
        </p:txBody>
      </p:sp>
      <p:pic>
        <p:nvPicPr>
          <p:cNvPr id="10242" name="Picture 2" descr="See the source image">
            <a:extLst>
              <a:ext uri="{FF2B5EF4-FFF2-40B4-BE49-F238E27FC236}">
                <a16:creationId xmlns:a16="http://schemas.microsoft.com/office/drawing/2014/main" id="{E042F962-9920-4C7F-89BC-456DB6F1C1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3658" y="1988288"/>
            <a:ext cx="4308342" cy="4869712"/>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 name="Oval 3">
            <a:extLst>
              <a:ext uri="{FF2B5EF4-FFF2-40B4-BE49-F238E27FC236}">
                <a16:creationId xmlns:a16="http://schemas.microsoft.com/office/drawing/2014/main" id="{9E6B66B1-5873-41F4-B446-1C94C0444A3C}"/>
              </a:ext>
            </a:extLst>
          </p:cNvPr>
          <p:cNvSpPr/>
          <p:nvPr/>
        </p:nvSpPr>
        <p:spPr>
          <a:xfrm>
            <a:off x="9974034" y="5805377"/>
            <a:ext cx="138224" cy="159488"/>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8EE428A-8F59-4B4E-9FDF-B6646C66F059}"/>
              </a:ext>
            </a:extLst>
          </p:cNvPr>
          <p:cNvSpPr/>
          <p:nvPr/>
        </p:nvSpPr>
        <p:spPr>
          <a:xfrm>
            <a:off x="9527485" y="3780697"/>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21DE0E7-1E8E-4DBB-981A-3F350C9B497D}"/>
              </a:ext>
            </a:extLst>
          </p:cNvPr>
          <p:cNvSpPr/>
          <p:nvPr/>
        </p:nvSpPr>
        <p:spPr>
          <a:xfrm>
            <a:off x="9793767" y="4875510"/>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AE56AB9-DC05-4FB9-A1B0-1D1C460EE0FC}"/>
              </a:ext>
            </a:extLst>
          </p:cNvPr>
          <p:cNvSpPr/>
          <p:nvPr/>
        </p:nvSpPr>
        <p:spPr>
          <a:xfrm>
            <a:off x="9778793" y="4196645"/>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061AC065-D0A8-474D-A31B-950680D324B7}"/>
              </a:ext>
            </a:extLst>
          </p:cNvPr>
          <p:cNvSpPr/>
          <p:nvPr/>
        </p:nvSpPr>
        <p:spPr>
          <a:xfrm>
            <a:off x="10169739" y="4806157"/>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54E2204-CFDC-4AAD-B516-B4F8B4BA01A6}"/>
              </a:ext>
            </a:extLst>
          </p:cNvPr>
          <p:cNvSpPr/>
          <p:nvPr/>
        </p:nvSpPr>
        <p:spPr>
          <a:xfrm>
            <a:off x="9505994" y="4423214"/>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0721FF-7C60-4B5E-8E71-04AE4B8D9080}"/>
              </a:ext>
            </a:extLst>
          </p:cNvPr>
          <p:cNvSpPr/>
          <p:nvPr/>
        </p:nvSpPr>
        <p:spPr>
          <a:xfrm>
            <a:off x="9239693" y="3953312"/>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F222212-0EBF-4AFC-8284-7FDDBD1E4C0A}"/>
              </a:ext>
            </a:extLst>
          </p:cNvPr>
          <p:cNvSpPr/>
          <p:nvPr/>
        </p:nvSpPr>
        <p:spPr>
          <a:xfrm>
            <a:off x="10037829" y="4487821"/>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DDD939E0-35DA-42A2-BAE3-A1313F9B9BA0}"/>
              </a:ext>
            </a:extLst>
          </p:cNvPr>
          <p:cNvSpPr/>
          <p:nvPr/>
        </p:nvSpPr>
        <p:spPr>
          <a:xfrm rot="3410238">
            <a:off x="8462615" y="4009376"/>
            <a:ext cx="2632356" cy="922631"/>
          </a:xfrm>
          <a:prstGeom prst="ellipse">
            <a:avLst/>
          </a:prstGeom>
          <a:solidFill>
            <a:srgbClr val="FFFF00">
              <a:alpha val="50196"/>
            </a:srgb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4B4B4FE9-A105-41C2-8381-AAF12E54CE5C}"/>
              </a:ext>
            </a:extLst>
          </p:cNvPr>
          <p:cNvSpPr/>
          <p:nvPr/>
        </p:nvSpPr>
        <p:spPr>
          <a:xfrm>
            <a:off x="9306775" y="3654731"/>
            <a:ext cx="1020726" cy="2147777"/>
          </a:xfrm>
          <a:custGeom>
            <a:avLst/>
            <a:gdLst>
              <a:gd name="connsiteX0" fmla="*/ 786810 w 1020726"/>
              <a:gd name="connsiteY0" fmla="*/ 2147777 h 2147777"/>
              <a:gd name="connsiteX1" fmla="*/ 978196 w 1020726"/>
              <a:gd name="connsiteY1" fmla="*/ 1913861 h 2147777"/>
              <a:gd name="connsiteX2" fmla="*/ 1020726 w 1020726"/>
              <a:gd name="connsiteY2" fmla="*/ 1658680 h 2147777"/>
              <a:gd name="connsiteX3" fmla="*/ 850605 w 1020726"/>
              <a:gd name="connsiteY3" fmla="*/ 1392866 h 2147777"/>
              <a:gd name="connsiteX4" fmla="*/ 648586 w 1020726"/>
              <a:gd name="connsiteY4" fmla="*/ 1031359 h 2147777"/>
              <a:gd name="connsiteX5" fmla="*/ 499730 w 1020726"/>
              <a:gd name="connsiteY5" fmla="*/ 861238 h 2147777"/>
              <a:gd name="connsiteX6" fmla="*/ 223284 w 1020726"/>
              <a:gd name="connsiteY6" fmla="*/ 457200 h 2147777"/>
              <a:gd name="connsiteX7" fmla="*/ 0 w 1020726"/>
              <a:gd name="connsiteY7" fmla="*/ 63796 h 2147777"/>
              <a:gd name="connsiteX8" fmla="*/ 21265 w 1020726"/>
              <a:gd name="connsiteY8" fmla="*/ 0 h 2147777"/>
              <a:gd name="connsiteX9" fmla="*/ 21265 w 1020726"/>
              <a:gd name="connsiteY9" fmla="*/ 0 h 2147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0726" h="2147777">
                <a:moveTo>
                  <a:pt x="786810" y="2147777"/>
                </a:moveTo>
                <a:lnTo>
                  <a:pt x="978196" y="1913861"/>
                </a:lnTo>
                <a:lnTo>
                  <a:pt x="1020726" y="1658680"/>
                </a:lnTo>
                <a:lnTo>
                  <a:pt x="850605" y="1392866"/>
                </a:lnTo>
                <a:lnTo>
                  <a:pt x="648586" y="1031359"/>
                </a:lnTo>
                <a:lnTo>
                  <a:pt x="499730" y="861238"/>
                </a:lnTo>
                <a:lnTo>
                  <a:pt x="223284" y="457200"/>
                </a:lnTo>
                <a:lnTo>
                  <a:pt x="0" y="63796"/>
                </a:lnTo>
                <a:lnTo>
                  <a:pt x="21265" y="0"/>
                </a:lnTo>
                <a:lnTo>
                  <a:pt x="21265" y="0"/>
                </a:ln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85B0EF85-42F0-79F8-8001-683AA17162E9}"/>
              </a:ext>
            </a:extLst>
          </p:cNvPr>
          <p:cNvCxnSpPr>
            <a:cxnSpLocks/>
          </p:cNvCxnSpPr>
          <p:nvPr/>
        </p:nvCxnSpPr>
        <p:spPr>
          <a:xfrm>
            <a:off x="9739586" y="3019647"/>
            <a:ext cx="1319210" cy="212122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7204DA5A-6E09-D8AA-F371-C1059B621293}"/>
              </a:ext>
            </a:extLst>
          </p:cNvPr>
          <p:cNvSpPr txBox="1"/>
          <p:nvPr/>
        </p:nvSpPr>
        <p:spPr>
          <a:xfrm rot="19700093">
            <a:off x="10318408" y="2826501"/>
            <a:ext cx="1626782" cy="1569660"/>
          </a:xfrm>
          <a:prstGeom prst="rect">
            <a:avLst/>
          </a:prstGeom>
          <a:noFill/>
        </p:spPr>
        <p:txBody>
          <a:bodyPr wrap="square" rtlCol="0">
            <a:spAutoFit/>
          </a:bodyPr>
          <a:lstStyle/>
          <a:p>
            <a:r>
              <a:rPr lang="en-US" sz="1600" dirty="0">
                <a:solidFill>
                  <a:schemeClr val="bg1"/>
                </a:solidFill>
              </a:rPr>
              <a:t>Equivalent Distance From Washington DC to Boston Through  7 States and DC</a:t>
            </a:r>
          </a:p>
        </p:txBody>
      </p:sp>
      <p:pic>
        <p:nvPicPr>
          <p:cNvPr id="7" name="Picture 6" descr="Map&#10;&#10;Description automatically generated">
            <a:extLst>
              <a:ext uri="{FF2B5EF4-FFF2-40B4-BE49-F238E27FC236}">
                <a16:creationId xmlns:a16="http://schemas.microsoft.com/office/drawing/2014/main" id="{D2EACAD8-49EB-9AFC-6E11-FC6377D3501F}"/>
              </a:ext>
            </a:extLst>
          </p:cNvPr>
          <p:cNvPicPr>
            <a:picLocks noChangeAspect="1"/>
          </p:cNvPicPr>
          <p:nvPr/>
        </p:nvPicPr>
        <p:blipFill rotWithShape="1">
          <a:blip r:embed="rId3"/>
          <a:srcRect l="2589" t="1638" r="2865" b="2594"/>
          <a:stretch/>
        </p:blipFill>
        <p:spPr>
          <a:xfrm>
            <a:off x="3236208" y="2082849"/>
            <a:ext cx="3340394" cy="4574558"/>
          </a:xfrm>
          <a:prstGeom prst="rect">
            <a:avLst/>
          </a:prstGeom>
        </p:spPr>
      </p:pic>
      <p:sp>
        <p:nvSpPr>
          <p:cNvPr id="5" name="Content Placeholder 4">
            <a:extLst>
              <a:ext uri="{FF2B5EF4-FFF2-40B4-BE49-F238E27FC236}">
                <a16:creationId xmlns:a16="http://schemas.microsoft.com/office/drawing/2014/main" id="{DCE2895B-2D0F-443A-A4F0-9B5518806A75}"/>
              </a:ext>
            </a:extLst>
          </p:cNvPr>
          <p:cNvSpPr>
            <a:spLocks noGrp="1"/>
          </p:cNvSpPr>
          <p:nvPr>
            <p:ph idx="1"/>
          </p:nvPr>
        </p:nvSpPr>
        <p:spPr>
          <a:xfrm>
            <a:off x="277352" y="2580103"/>
            <a:ext cx="2862513" cy="3887573"/>
          </a:xfrm>
        </p:spPr>
        <p:txBody>
          <a:bodyPr>
            <a:normAutofit/>
          </a:bodyPr>
          <a:lstStyle/>
          <a:p>
            <a:r>
              <a:rPr lang="en-US" sz="1700" dirty="0">
                <a:solidFill>
                  <a:schemeClr val="bg1"/>
                </a:solidFill>
              </a:rPr>
              <a:t>Inland Port “Satellites” are not required to be located adjacent to a Class One railroad</a:t>
            </a:r>
          </a:p>
          <a:p>
            <a:r>
              <a:rPr lang="en-US" sz="1700" dirty="0">
                <a:solidFill>
                  <a:schemeClr val="bg1"/>
                </a:solidFill>
              </a:rPr>
              <a:t>The purpose of the Inland Port satellites is to serve as network of electric truck charging facilities strategically located throughout the two regions</a:t>
            </a:r>
          </a:p>
          <a:p>
            <a:pPr marL="0" indent="0">
              <a:buNone/>
            </a:pPr>
            <a:endParaRPr lang="en-US" sz="1700" dirty="0">
              <a:solidFill>
                <a:schemeClr val="bg1"/>
              </a:solidFill>
            </a:endParaRPr>
          </a:p>
        </p:txBody>
      </p:sp>
    </p:spTree>
    <p:extLst>
      <p:ext uri="{BB962C8B-B14F-4D97-AF65-F5344CB8AC3E}">
        <p14:creationId xmlns:p14="http://schemas.microsoft.com/office/powerpoint/2010/main" val="366048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5" grpId="0" animBg="1"/>
      <p:bldP spid="16" grpId="0" animBg="1"/>
      <p:bldP spid="17" grpId="0" animBg="1"/>
      <p:bldP spid="18" grpId="0" animBg="1"/>
      <p:bldP spid="19" grpId="0" animBg="1"/>
      <p:bldP spid="20" grpId="0" animBg="1"/>
      <p:bldP spid="13" grpId="0" animBg="1"/>
      <p:bldP spid="22" grpId="0" animBg="1"/>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D4B6E1D-5CE7-4A59-9C21-52EF3F634031}"/>
              </a:ext>
            </a:extLst>
          </p:cNvPr>
          <p:cNvSpPr/>
          <p:nvPr/>
        </p:nvSpPr>
        <p:spPr>
          <a:xfrm>
            <a:off x="1079756" y="2386527"/>
            <a:ext cx="4211782" cy="3883755"/>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solidFill>
                  <a:schemeClr val="bg1"/>
                </a:solidFill>
              </a:rPr>
              <a:t>TradePort                                 Logistics and Investment Zone</a:t>
            </a:r>
          </a:p>
          <a:p>
            <a:pPr algn="ctr"/>
            <a:r>
              <a:rPr lang="en-US" dirty="0">
                <a:solidFill>
                  <a:schemeClr val="bg1"/>
                </a:solidFill>
              </a:rPr>
              <a:t>6000 ac*</a:t>
            </a:r>
          </a:p>
        </p:txBody>
      </p:sp>
      <p:sp>
        <p:nvSpPr>
          <p:cNvPr id="2" name="Title 1">
            <a:extLst>
              <a:ext uri="{FF2B5EF4-FFF2-40B4-BE49-F238E27FC236}">
                <a16:creationId xmlns:a16="http://schemas.microsoft.com/office/drawing/2014/main" id="{B0A3DE58-3E5B-4665-93E8-5B14F46225B5}"/>
              </a:ext>
            </a:extLst>
          </p:cNvPr>
          <p:cNvSpPr>
            <a:spLocks noGrp="1"/>
          </p:cNvSpPr>
          <p:nvPr>
            <p:ph type="title"/>
          </p:nvPr>
        </p:nvSpPr>
        <p:spPr>
          <a:xfrm>
            <a:off x="658176" y="621884"/>
            <a:ext cx="9404723" cy="1400530"/>
          </a:xfrm>
        </p:spPr>
        <p:txBody>
          <a:bodyPr/>
          <a:lstStyle/>
          <a:p>
            <a:r>
              <a:rPr lang="en-US" sz="3600" dirty="0"/>
              <a:t>CAIPS </a:t>
            </a:r>
            <a:r>
              <a:rPr lang="en-US" sz="3600" dirty="0" err="1"/>
              <a:t>TradePort</a:t>
            </a:r>
            <a:r>
              <a:rPr lang="en-US" sz="3600" dirty="0"/>
              <a:t> Hubs-Satellites</a:t>
            </a:r>
          </a:p>
        </p:txBody>
      </p:sp>
      <p:sp>
        <p:nvSpPr>
          <p:cNvPr id="4" name="Rectangle 3">
            <a:extLst>
              <a:ext uri="{FF2B5EF4-FFF2-40B4-BE49-F238E27FC236}">
                <a16:creationId xmlns:a16="http://schemas.microsoft.com/office/drawing/2014/main" id="{AB008DDD-BFC1-4297-A8EB-8B752FDC24A0}"/>
              </a:ext>
            </a:extLst>
          </p:cNvPr>
          <p:cNvSpPr/>
          <p:nvPr/>
        </p:nvSpPr>
        <p:spPr>
          <a:xfrm>
            <a:off x="2404126" y="3763534"/>
            <a:ext cx="1559528" cy="1000481"/>
          </a:xfrm>
          <a:prstGeom prst="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rPr>
              <a:t>TradePort Logistics Core</a:t>
            </a:r>
          </a:p>
          <a:p>
            <a:pPr algn="ctr"/>
            <a:r>
              <a:rPr lang="en-US" sz="1600" dirty="0">
                <a:solidFill>
                  <a:schemeClr val="bg1"/>
                </a:solidFill>
              </a:rPr>
              <a:t>300 ac</a:t>
            </a:r>
            <a:endParaRPr lang="en-US" dirty="0">
              <a:solidFill>
                <a:schemeClr val="bg1"/>
              </a:solidFill>
            </a:endParaRPr>
          </a:p>
        </p:txBody>
      </p:sp>
      <p:sp>
        <p:nvSpPr>
          <p:cNvPr id="6" name="Rectangle 5">
            <a:extLst>
              <a:ext uri="{FF2B5EF4-FFF2-40B4-BE49-F238E27FC236}">
                <a16:creationId xmlns:a16="http://schemas.microsoft.com/office/drawing/2014/main" id="{62F10C5A-4943-4B65-B0D3-107109DEC5E9}"/>
              </a:ext>
            </a:extLst>
          </p:cNvPr>
          <p:cNvSpPr/>
          <p:nvPr/>
        </p:nvSpPr>
        <p:spPr>
          <a:xfrm>
            <a:off x="9244701" y="2909854"/>
            <a:ext cx="825244" cy="41563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D6273793-9EFC-4111-9B3C-C53D36054CEE}"/>
              </a:ext>
            </a:extLst>
          </p:cNvPr>
          <p:cNvSpPr/>
          <p:nvPr/>
        </p:nvSpPr>
        <p:spPr>
          <a:xfrm>
            <a:off x="9250622" y="3524258"/>
            <a:ext cx="825243" cy="41563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D2247DAA-802C-4519-BFB2-7DFDB0076F98}"/>
              </a:ext>
            </a:extLst>
          </p:cNvPr>
          <p:cNvSpPr/>
          <p:nvPr/>
        </p:nvSpPr>
        <p:spPr>
          <a:xfrm>
            <a:off x="9237658" y="4125715"/>
            <a:ext cx="825243" cy="41563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AC69EBFD-617D-420D-A93D-C33E8598CB23}"/>
              </a:ext>
            </a:extLst>
          </p:cNvPr>
          <p:cNvSpPr/>
          <p:nvPr/>
        </p:nvSpPr>
        <p:spPr>
          <a:xfrm>
            <a:off x="9244701" y="4779669"/>
            <a:ext cx="825243" cy="41563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B2DF6FF-206A-410E-9140-F94931FF821C}"/>
              </a:ext>
            </a:extLst>
          </p:cNvPr>
          <p:cNvSpPr/>
          <p:nvPr/>
        </p:nvSpPr>
        <p:spPr>
          <a:xfrm>
            <a:off x="9237658" y="5455734"/>
            <a:ext cx="825241" cy="41563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E4E7752-543F-4538-859D-358FEFFF0E96}"/>
              </a:ext>
            </a:extLst>
          </p:cNvPr>
          <p:cNvSpPr/>
          <p:nvPr/>
        </p:nvSpPr>
        <p:spPr>
          <a:xfrm>
            <a:off x="9224610" y="6138265"/>
            <a:ext cx="825240" cy="41563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AE558BF-13AA-45D1-AFF6-33AA1D8CD9DF}"/>
              </a:ext>
            </a:extLst>
          </p:cNvPr>
          <p:cNvSpPr/>
          <p:nvPr/>
        </p:nvSpPr>
        <p:spPr>
          <a:xfrm>
            <a:off x="9244702" y="2306892"/>
            <a:ext cx="825243" cy="41563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A1DDCBF5-9C45-4289-903F-8869788DF85E}"/>
              </a:ext>
            </a:extLst>
          </p:cNvPr>
          <p:cNvSpPr txBox="1"/>
          <p:nvPr/>
        </p:nvSpPr>
        <p:spPr>
          <a:xfrm>
            <a:off x="10479304" y="4005238"/>
            <a:ext cx="2080696" cy="646331"/>
          </a:xfrm>
          <a:prstGeom prst="rect">
            <a:avLst/>
          </a:prstGeom>
          <a:noFill/>
        </p:spPr>
        <p:txBody>
          <a:bodyPr wrap="square" rtlCol="0">
            <a:spAutoFit/>
          </a:bodyPr>
          <a:lstStyle/>
          <a:p>
            <a:r>
              <a:rPr lang="en-US" dirty="0">
                <a:solidFill>
                  <a:srgbClr val="00B050"/>
                </a:solidFill>
              </a:rPr>
              <a:t>  </a:t>
            </a:r>
            <a:r>
              <a:rPr lang="en-US" dirty="0">
                <a:solidFill>
                  <a:schemeClr val="bg1"/>
                </a:solidFill>
              </a:rPr>
              <a:t>Satellite TradePorts</a:t>
            </a:r>
          </a:p>
        </p:txBody>
      </p:sp>
      <p:cxnSp>
        <p:nvCxnSpPr>
          <p:cNvPr id="15" name="Straight Connector 14">
            <a:extLst>
              <a:ext uri="{FF2B5EF4-FFF2-40B4-BE49-F238E27FC236}">
                <a16:creationId xmlns:a16="http://schemas.microsoft.com/office/drawing/2014/main" id="{A427FD2D-9FF4-4841-9C86-BCD0848BE9FF}"/>
              </a:ext>
            </a:extLst>
          </p:cNvPr>
          <p:cNvCxnSpPr>
            <a:cxnSpLocks/>
            <a:stCxn id="5" idx="3"/>
          </p:cNvCxnSpPr>
          <p:nvPr/>
        </p:nvCxnSpPr>
        <p:spPr>
          <a:xfrm flipV="1">
            <a:off x="5291538" y="4328404"/>
            <a:ext cx="3931229"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7F7EE77-7F09-4EC5-8D44-53BEEA803F6D}"/>
              </a:ext>
            </a:extLst>
          </p:cNvPr>
          <p:cNvCxnSpPr>
            <a:cxnSpLocks/>
          </p:cNvCxnSpPr>
          <p:nvPr/>
        </p:nvCxnSpPr>
        <p:spPr>
          <a:xfrm>
            <a:off x="8381997" y="2463444"/>
            <a:ext cx="0" cy="388375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4403F11-3BFC-4FF3-80E6-56371DEF4B48}"/>
              </a:ext>
            </a:extLst>
          </p:cNvPr>
          <p:cNvCxnSpPr>
            <a:cxnSpLocks/>
          </p:cNvCxnSpPr>
          <p:nvPr/>
        </p:nvCxnSpPr>
        <p:spPr>
          <a:xfrm>
            <a:off x="8359820" y="2492979"/>
            <a:ext cx="914400" cy="905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5C32E44-2D5F-4303-BB39-3F0825C6D2D9}"/>
              </a:ext>
            </a:extLst>
          </p:cNvPr>
          <p:cNvCxnSpPr>
            <a:cxnSpLocks/>
          </p:cNvCxnSpPr>
          <p:nvPr/>
        </p:nvCxnSpPr>
        <p:spPr>
          <a:xfrm>
            <a:off x="8369540" y="3135530"/>
            <a:ext cx="914400" cy="905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439270F4-B42E-476D-8E94-34CF76B31484}"/>
              </a:ext>
            </a:extLst>
          </p:cNvPr>
          <p:cNvCxnSpPr>
            <a:cxnSpLocks/>
          </p:cNvCxnSpPr>
          <p:nvPr/>
        </p:nvCxnSpPr>
        <p:spPr>
          <a:xfrm>
            <a:off x="8373815" y="3796056"/>
            <a:ext cx="914400" cy="905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AF97F40C-3070-416E-BF5F-001CAB0554D3}"/>
              </a:ext>
            </a:extLst>
          </p:cNvPr>
          <p:cNvCxnSpPr>
            <a:cxnSpLocks/>
          </p:cNvCxnSpPr>
          <p:nvPr/>
        </p:nvCxnSpPr>
        <p:spPr>
          <a:xfrm>
            <a:off x="8317289" y="5710430"/>
            <a:ext cx="914400" cy="905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92371EC-6AA4-46CE-A459-E717304BE8E6}"/>
              </a:ext>
            </a:extLst>
          </p:cNvPr>
          <p:cNvCxnSpPr>
            <a:cxnSpLocks/>
          </p:cNvCxnSpPr>
          <p:nvPr/>
        </p:nvCxnSpPr>
        <p:spPr>
          <a:xfrm>
            <a:off x="8325660" y="5034530"/>
            <a:ext cx="914400" cy="905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E7820ECC-4D20-4B97-BBC8-E02452FCD058}"/>
              </a:ext>
            </a:extLst>
          </p:cNvPr>
          <p:cNvCxnSpPr>
            <a:cxnSpLocks/>
          </p:cNvCxnSpPr>
          <p:nvPr/>
        </p:nvCxnSpPr>
        <p:spPr>
          <a:xfrm>
            <a:off x="8366911" y="6354087"/>
            <a:ext cx="914400" cy="905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AD028FC0-55FC-4103-9E36-5ADC43B105AB}"/>
              </a:ext>
            </a:extLst>
          </p:cNvPr>
          <p:cNvSpPr txBox="1"/>
          <p:nvPr/>
        </p:nvSpPr>
        <p:spPr>
          <a:xfrm>
            <a:off x="10744642" y="6562846"/>
            <a:ext cx="1409728" cy="338554"/>
          </a:xfrm>
          <a:prstGeom prst="rect">
            <a:avLst/>
          </a:prstGeom>
          <a:noFill/>
        </p:spPr>
        <p:txBody>
          <a:bodyPr wrap="square" rtlCol="0">
            <a:spAutoFit/>
          </a:bodyPr>
          <a:lstStyle/>
          <a:p>
            <a:r>
              <a:rPr lang="en-US" sz="1600" dirty="0">
                <a:solidFill>
                  <a:srgbClr val="C00000"/>
                </a:solidFill>
              </a:rPr>
              <a:t>Confidential</a:t>
            </a:r>
          </a:p>
        </p:txBody>
      </p:sp>
      <p:sp>
        <p:nvSpPr>
          <p:cNvPr id="23" name="TextBox 22">
            <a:extLst>
              <a:ext uri="{FF2B5EF4-FFF2-40B4-BE49-F238E27FC236}">
                <a16:creationId xmlns:a16="http://schemas.microsoft.com/office/drawing/2014/main" id="{BE7E09B7-A7D5-6173-10FB-BB14E6AACB3E}"/>
              </a:ext>
            </a:extLst>
          </p:cNvPr>
          <p:cNvSpPr txBox="1"/>
          <p:nvPr/>
        </p:nvSpPr>
        <p:spPr>
          <a:xfrm>
            <a:off x="1020716" y="6499348"/>
            <a:ext cx="4270822" cy="307777"/>
          </a:xfrm>
          <a:prstGeom prst="rect">
            <a:avLst/>
          </a:prstGeom>
          <a:noFill/>
        </p:spPr>
        <p:txBody>
          <a:bodyPr wrap="square" rtlCol="0">
            <a:spAutoFit/>
          </a:bodyPr>
          <a:lstStyle/>
          <a:p>
            <a:r>
              <a:rPr lang="en-US" sz="1400" dirty="0">
                <a:solidFill>
                  <a:schemeClr val="bg1"/>
                </a:solidFill>
              </a:rPr>
              <a:t>*Depending on location</a:t>
            </a:r>
          </a:p>
        </p:txBody>
      </p:sp>
    </p:spTree>
    <p:extLst>
      <p:ext uri="{BB962C8B-B14F-4D97-AF65-F5344CB8AC3E}">
        <p14:creationId xmlns:p14="http://schemas.microsoft.com/office/powerpoint/2010/main" val="9831469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F920E-9632-4798-89C1-1C05C22A8393}"/>
              </a:ext>
            </a:extLst>
          </p:cNvPr>
          <p:cNvSpPr>
            <a:spLocks noGrp="1"/>
          </p:cNvSpPr>
          <p:nvPr>
            <p:ph type="title"/>
          </p:nvPr>
        </p:nvSpPr>
        <p:spPr>
          <a:xfrm>
            <a:off x="676376" y="745553"/>
            <a:ext cx="9404723" cy="1400530"/>
          </a:xfrm>
        </p:spPr>
        <p:txBody>
          <a:bodyPr/>
          <a:lstStyle/>
          <a:p>
            <a:r>
              <a:rPr lang="en-US" sz="3600" dirty="0"/>
              <a:t>TradePort Logistics Core </a:t>
            </a:r>
          </a:p>
        </p:txBody>
      </p:sp>
      <p:pic>
        <p:nvPicPr>
          <p:cNvPr id="8" name="Picture 7">
            <a:extLst>
              <a:ext uri="{FF2B5EF4-FFF2-40B4-BE49-F238E27FC236}">
                <a16:creationId xmlns:a16="http://schemas.microsoft.com/office/drawing/2014/main" id="{89E1E370-65A0-46C6-8529-9BFB476996BF}"/>
              </a:ext>
            </a:extLst>
          </p:cNvPr>
          <p:cNvPicPr>
            <a:picLocks noChangeAspect="1"/>
          </p:cNvPicPr>
          <p:nvPr/>
        </p:nvPicPr>
        <p:blipFill>
          <a:blip r:embed="rId2"/>
          <a:stretch>
            <a:fillRect/>
          </a:stretch>
        </p:blipFill>
        <p:spPr>
          <a:xfrm>
            <a:off x="1669311" y="2168730"/>
            <a:ext cx="8719501" cy="4079669"/>
          </a:xfrm>
          <a:prstGeom prst="rect">
            <a:avLst/>
          </a:prstGeom>
        </p:spPr>
      </p:pic>
      <p:sp>
        <p:nvSpPr>
          <p:cNvPr id="9" name="Rectangle 8">
            <a:extLst>
              <a:ext uri="{FF2B5EF4-FFF2-40B4-BE49-F238E27FC236}">
                <a16:creationId xmlns:a16="http://schemas.microsoft.com/office/drawing/2014/main" id="{A32FD5DB-E4BA-4195-BA52-D3D1369FCEED}"/>
              </a:ext>
            </a:extLst>
          </p:cNvPr>
          <p:cNvSpPr/>
          <p:nvPr/>
        </p:nvSpPr>
        <p:spPr>
          <a:xfrm>
            <a:off x="1669310" y="2168730"/>
            <a:ext cx="8719503" cy="2015343"/>
          </a:xfrm>
          <a:prstGeom prst="rect">
            <a:avLst/>
          </a:prstGeom>
          <a:solidFill>
            <a:srgbClr val="00B0F0">
              <a:alpha val="69804"/>
            </a:srgbClr>
          </a:solid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bg1"/>
                </a:solidFill>
              </a:rPr>
              <a:t>Rail Intermodal</a:t>
            </a:r>
          </a:p>
        </p:txBody>
      </p:sp>
      <p:sp>
        <p:nvSpPr>
          <p:cNvPr id="10" name="Rectangle 9">
            <a:extLst>
              <a:ext uri="{FF2B5EF4-FFF2-40B4-BE49-F238E27FC236}">
                <a16:creationId xmlns:a16="http://schemas.microsoft.com/office/drawing/2014/main" id="{95295368-6124-414A-8C89-95F759733769}"/>
              </a:ext>
            </a:extLst>
          </p:cNvPr>
          <p:cNvSpPr/>
          <p:nvPr/>
        </p:nvSpPr>
        <p:spPr>
          <a:xfrm>
            <a:off x="1669309" y="4184073"/>
            <a:ext cx="8719504" cy="2134971"/>
          </a:xfrm>
          <a:prstGeom prst="rect">
            <a:avLst/>
          </a:prstGeom>
          <a:solidFill>
            <a:srgbClr val="00B0F0">
              <a:alpha val="65098"/>
            </a:srgbClr>
          </a:solid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bg1"/>
                </a:solidFill>
              </a:rPr>
              <a:t>Truck Mobility Complex</a:t>
            </a:r>
          </a:p>
        </p:txBody>
      </p:sp>
      <p:sp>
        <p:nvSpPr>
          <p:cNvPr id="13" name="TextBox 12">
            <a:extLst>
              <a:ext uri="{FF2B5EF4-FFF2-40B4-BE49-F238E27FC236}">
                <a16:creationId xmlns:a16="http://schemas.microsoft.com/office/drawing/2014/main" id="{028E8EC8-8877-432D-8F76-560AC507564D}"/>
              </a:ext>
            </a:extLst>
          </p:cNvPr>
          <p:cNvSpPr txBox="1"/>
          <p:nvPr/>
        </p:nvSpPr>
        <p:spPr>
          <a:xfrm>
            <a:off x="10744642" y="6562846"/>
            <a:ext cx="1409728" cy="338554"/>
          </a:xfrm>
          <a:prstGeom prst="rect">
            <a:avLst/>
          </a:prstGeom>
          <a:noFill/>
        </p:spPr>
        <p:txBody>
          <a:bodyPr wrap="square" rtlCol="0">
            <a:spAutoFit/>
          </a:bodyPr>
          <a:lstStyle/>
          <a:p>
            <a:r>
              <a:rPr lang="en-US" sz="1600" dirty="0">
                <a:solidFill>
                  <a:srgbClr val="C00000"/>
                </a:solidFill>
              </a:rPr>
              <a:t>Confidential</a:t>
            </a:r>
          </a:p>
        </p:txBody>
      </p:sp>
    </p:spTree>
    <p:extLst>
      <p:ext uri="{BB962C8B-B14F-4D97-AF65-F5344CB8AC3E}">
        <p14:creationId xmlns:p14="http://schemas.microsoft.com/office/powerpoint/2010/main" val="19408910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8AA0C-414F-4466-BA7C-8B8FCB955186}"/>
              </a:ext>
            </a:extLst>
          </p:cNvPr>
          <p:cNvSpPr>
            <a:spLocks noGrp="1"/>
          </p:cNvSpPr>
          <p:nvPr>
            <p:ph type="title"/>
          </p:nvPr>
        </p:nvSpPr>
        <p:spPr>
          <a:xfrm>
            <a:off x="649001" y="742949"/>
            <a:ext cx="9404723" cy="1400530"/>
          </a:xfrm>
        </p:spPr>
        <p:txBody>
          <a:bodyPr/>
          <a:lstStyle/>
          <a:p>
            <a:r>
              <a:rPr lang="en-US" sz="3600" dirty="0"/>
              <a:t>TradePort Logistics Core</a:t>
            </a:r>
          </a:p>
        </p:txBody>
      </p:sp>
      <p:pic>
        <p:nvPicPr>
          <p:cNvPr id="4" name="Picture 3">
            <a:extLst>
              <a:ext uri="{FF2B5EF4-FFF2-40B4-BE49-F238E27FC236}">
                <a16:creationId xmlns:a16="http://schemas.microsoft.com/office/drawing/2014/main" id="{C57063BE-AF65-4B04-B9C3-6994B658A938}"/>
              </a:ext>
            </a:extLst>
          </p:cNvPr>
          <p:cNvPicPr>
            <a:picLocks noChangeAspect="1"/>
          </p:cNvPicPr>
          <p:nvPr/>
        </p:nvPicPr>
        <p:blipFill>
          <a:blip r:embed="rId2"/>
          <a:stretch>
            <a:fillRect/>
          </a:stretch>
        </p:blipFill>
        <p:spPr>
          <a:xfrm>
            <a:off x="1593274" y="2238066"/>
            <a:ext cx="9005452" cy="4213459"/>
          </a:xfrm>
          <a:prstGeom prst="rect">
            <a:avLst/>
          </a:prstGeom>
        </p:spPr>
      </p:pic>
      <p:sp>
        <p:nvSpPr>
          <p:cNvPr id="5" name="Rectangle 4">
            <a:extLst>
              <a:ext uri="{FF2B5EF4-FFF2-40B4-BE49-F238E27FC236}">
                <a16:creationId xmlns:a16="http://schemas.microsoft.com/office/drawing/2014/main" id="{C4C0F452-7BA2-4B2D-85CB-D3D055E37E46}"/>
              </a:ext>
            </a:extLst>
          </p:cNvPr>
          <p:cNvSpPr/>
          <p:nvPr/>
        </p:nvSpPr>
        <p:spPr>
          <a:xfrm>
            <a:off x="1593273" y="2238066"/>
            <a:ext cx="9005453" cy="4213459"/>
          </a:xfrm>
          <a:prstGeom prst="rect">
            <a:avLst/>
          </a:pr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cxnSp>
        <p:nvCxnSpPr>
          <p:cNvPr id="7" name="Straight Connector 6">
            <a:extLst>
              <a:ext uri="{FF2B5EF4-FFF2-40B4-BE49-F238E27FC236}">
                <a16:creationId xmlns:a16="http://schemas.microsoft.com/office/drawing/2014/main" id="{F7F578F5-1AEA-45EF-B416-331C8BBA97B9}"/>
              </a:ext>
            </a:extLst>
          </p:cNvPr>
          <p:cNvCxnSpPr>
            <a:cxnSpLocks/>
          </p:cNvCxnSpPr>
          <p:nvPr/>
        </p:nvCxnSpPr>
        <p:spPr>
          <a:xfrm>
            <a:off x="1593273" y="4423466"/>
            <a:ext cx="9005453" cy="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6009976-E38A-4A6A-A780-926497A6B6AA}"/>
              </a:ext>
            </a:extLst>
          </p:cNvPr>
          <p:cNvSpPr txBox="1"/>
          <p:nvPr/>
        </p:nvSpPr>
        <p:spPr>
          <a:xfrm>
            <a:off x="10720526" y="2822184"/>
            <a:ext cx="1471470" cy="313932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rebuchet MS" panose="020B0603020202020204"/>
                <a:ea typeface="+mn-ea"/>
                <a:cs typeface="+mn-cs"/>
              </a:rPr>
              <a:t>Rail</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rebuchet MS" panose="020B0603020202020204"/>
                <a:ea typeface="+mn-ea"/>
                <a:cs typeface="+mn-cs"/>
              </a:rPr>
              <a:t>Intermodal</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rebuchet MS" panose="020B0603020202020204"/>
                <a:ea typeface="+mn-ea"/>
                <a:cs typeface="+mn-cs"/>
              </a:rPr>
              <a:t>Truck Mobility Complex</a:t>
            </a:r>
          </a:p>
        </p:txBody>
      </p:sp>
      <p:cxnSp>
        <p:nvCxnSpPr>
          <p:cNvPr id="10" name="Straight Connector 9">
            <a:extLst>
              <a:ext uri="{FF2B5EF4-FFF2-40B4-BE49-F238E27FC236}">
                <a16:creationId xmlns:a16="http://schemas.microsoft.com/office/drawing/2014/main" id="{8C1F794F-A710-4AED-93A3-524F49EEB25C}"/>
              </a:ext>
            </a:extLst>
          </p:cNvPr>
          <p:cNvCxnSpPr>
            <a:cxnSpLocks/>
          </p:cNvCxnSpPr>
          <p:nvPr/>
        </p:nvCxnSpPr>
        <p:spPr>
          <a:xfrm>
            <a:off x="10720526" y="2238066"/>
            <a:ext cx="0" cy="218540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AA94643-BB83-4A91-8110-5EC28F765088}"/>
              </a:ext>
            </a:extLst>
          </p:cNvPr>
          <p:cNvCxnSpPr>
            <a:cxnSpLocks/>
          </p:cNvCxnSpPr>
          <p:nvPr/>
        </p:nvCxnSpPr>
        <p:spPr>
          <a:xfrm>
            <a:off x="10720526" y="4540102"/>
            <a:ext cx="0" cy="1911423"/>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58077987-1D4B-4E40-9AE7-81EF91D3D72D}"/>
              </a:ext>
            </a:extLst>
          </p:cNvPr>
          <p:cNvSpPr txBox="1"/>
          <p:nvPr/>
        </p:nvSpPr>
        <p:spPr>
          <a:xfrm>
            <a:off x="10744642" y="6562846"/>
            <a:ext cx="1409728" cy="33855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C00000"/>
                </a:solidFill>
                <a:effectLst/>
                <a:uLnTx/>
                <a:uFillTx/>
                <a:latin typeface="Trebuchet MS" panose="020B0603020202020204"/>
                <a:ea typeface="+mn-ea"/>
                <a:cs typeface="+mn-cs"/>
              </a:rPr>
              <a:t>Confidential</a:t>
            </a:r>
          </a:p>
        </p:txBody>
      </p:sp>
      <p:sp>
        <p:nvSpPr>
          <p:cNvPr id="3" name="Rectangle: Rounded Corners 2">
            <a:extLst>
              <a:ext uri="{FF2B5EF4-FFF2-40B4-BE49-F238E27FC236}">
                <a16:creationId xmlns:a16="http://schemas.microsoft.com/office/drawing/2014/main" id="{17D74C21-8D28-E865-39E6-C2EBC0C77FCF}"/>
              </a:ext>
            </a:extLst>
          </p:cNvPr>
          <p:cNvSpPr/>
          <p:nvPr/>
        </p:nvSpPr>
        <p:spPr>
          <a:xfrm>
            <a:off x="8267700" y="4715502"/>
            <a:ext cx="2140812" cy="1426216"/>
          </a:xfrm>
          <a:prstGeom prst="roundRect">
            <a:avLst/>
          </a:prstGeom>
          <a:solidFill>
            <a:srgbClr val="7C7C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Trebuchet MS" panose="020B0603020202020204"/>
                <a:ea typeface="+mn-ea"/>
                <a:cs typeface="+mn-cs"/>
              </a:rPr>
              <a:t>Storage Yard</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Trebuchet MS" panose="020B0603020202020204"/>
                <a:ea typeface="+mn-ea"/>
                <a:cs typeface="+mn-cs"/>
              </a:rPr>
              <a:t>For Empty Rail</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Trebuchet MS" panose="020B0603020202020204"/>
                <a:ea typeface="+mn-ea"/>
                <a:cs typeface="+mn-cs"/>
              </a:rPr>
              <a:t>Containers (Ag Export)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Trebuchet MS" panose="020B0603020202020204"/>
                <a:ea typeface="+mn-ea"/>
                <a:cs typeface="+mn-cs"/>
              </a:rPr>
              <a:t>100ac</a:t>
            </a:r>
          </a:p>
        </p:txBody>
      </p:sp>
    </p:spTree>
    <p:extLst>
      <p:ext uri="{BB962C8B-B14F-4D97-AF65-F5344CB8AC3E}">
        <p14:creationId xmlns:p14="http://schemas.microsoft.com/office/powerpoint/2010/main" val="28608665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14" name="Equals 13">
            <a:extLst>
              <a:ext uri="{FF2B5EF4-FFF2-40B4-BE49-F238E27FC236}">
                <a16:creationId xmlns:a16="http://schemas.microsoft.com/office/drawing/2014/main" id="{5596789A-28B5-4C2B-AA06-5854BF22E606}"/>
              </a:ext>
            </a:extLst>
          </p:cNvPr>
          <p:cNvSpPr/>
          <p:nvPr/>
        </p:nvSpPr>
        <p:spPr>
          <a:xfrm>
            <a:off x="-1820531" y="2859734"/>
            <a:ext cx="15522676" cy="456364"/>
          </a:xfrm>
          <a:prstGeom prst="mathEqual">
            <a:avLst/>
          </a:prstGeom>
          <a:solidFill>
            <a:schemeClr val="accent4">
              <a:lumMod val="50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sp>
        <p:nvSpPr>
          <p:cNvPr id="2" name="Title 1">
            <a:extLst>
              <a:ext uri="{FF2B5EF4-FFF2-40B4-BE49-F238E27FC236}">
                <a16:creationId xmlns:a16="http://schemas.microsoft.com/office/drawing/2014/main" id="{BA2C91B5-E4A4-4FFC-933B-F4C3E13B70BA}"/>
              </a:ext>
            </a:extLst>
          </p:cNvPr>
          <p:cNvSpPr>
            <a:spLocks noGrp="1"/>
          </p:cNvSpPr>
          <p:nvPr>
            <p:ph type="title"/>
          </p:nvPr>
        </p:nvSpPr>
        <p:spPr>
          <a:xfrm>
            <a:off x="473369" y="617757"/>
            <a:ext cx="10271272" cy="1400530"/>
          </a:xfrm>
        </p:spPr>
        <p:txBody>
          <a:bodyPr/>
          <a:lstStyle/>
          <a:p>
            <a:r>
              <a:rPr lang="en-US" sz="3600" dirty="0"/>
              <a:t>TradePort Asset Investment Diagram</a:t>
            </a:r>
          </a:p>
        </p:txBody>
      </p:sp>
      <p:sp>
        <p:nvSpPr>
          <p:cNvPr id="9" name="Rectangle 8">
            <a:extLst>
              <a:ext uri="{FF2B5EF4-FFF2-40B4-BE49-F238E27FC236}">
                <a16:creationId xmlns:a16="http://schemas.microsoft.com/office/drawing/2014/main" id="{C54723D3-8A59-4B19-8A29-563F12BBAE75}"/>
              </a:ext>
            </a:extLst>
          </p:cNvPr>
          <p:cNvSpPr/>
          <p:nvPr/>
        </p:nvSpPr>
        <p:spPr>
          <a:xfrm rot="16200000">
            <a:off x="10656352" y="3335020"/>
            <a:ext cx="2479020" cy="393548"/>
          </a:xfrm>
          <a:prstGeom prst="rect">
            <a:avLst/>
          </a:prstGeom>
          <a:solidFill>
            <a:srgbClr val="00B0F0"/>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bg1"/>
                </a:solidFill>
                <a:effectLst/>
                <a:uLnTx/>
                <a:uFillTx/>
                <a:latin typeface="Century Gothic" panose="020B0502020202020204"/>
                <a:ea typeface="+mn-ea"/>
                <a:cs typeface="+mn-cs"/>
              </a:rPr>
              <a:t>Seaports</a:t>
            </a:r>
          </a:p>
        </p:txBody>
      </p:sp>
      <p:sp>
        <p:nvSpPr>
          <p:cNvPr id="11" name="Rectangle 10">
            <a:extLst>
              <a:ext uri="{FF2B5EF4-FFF2-40B4-BE49-F238E27FC236}">
                <a16:creationId xmlns:a16="http://schemas.microsoft.com/office/drawing/2014/main" id="{96C5636F-0377-4D1E-99F6-C961C1802FC7}"/>
              </a:ext>
            </a:extLst>
          </p:cNvPr>
          <p:cNvSpPr/>
          <p:nvPr/>
        </p:nvSpPr>
        <p:spPr>
          <a:xfrm rot="16200000">
            <a:off x="-294147" y="5531166"/>
            <a:ext cx="1371599" cy="478501"/>
          </a:xfrm>
          <a:prstGeom prst="rect">
            <a:avLst/>
          </a:prstGeom>
          <a:solidFill>
            <a:srgbClr val="00B0F0"/>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entury Gothic" panose="020B0502020202020204"/>
                <a:ea typeface="+mn-ea"/>
                <a:cs typeface="+mn-cs"/>
              </a:rPr>
              <a:t>Air Cargo</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entury Gothic" panose="020B0502020202020204"/>
                <a:ea typeface="+mn-ea"/>
                <a:cs typeface="+mn-cs"/>
              </a:rPr>
              <a:t>Hub </a:t>
            </a:r>
          </a:p>
        </p:txBody>
      </p:sp>
      <p:sp>
        <p:nvSpPr>
          <p:cNvPr id="3" name="Rectangle: Rounded Corners 2">
            <a:extLst>
              <a:ext uri="{FF2B5EF4-FFF2-40B4-BE49-F238E27FC236}">
                <a16:creationId xmlns:a16="http://schemas.microsoft.com/office/drawing/2014/main" id="{3AC68B2E-BE73-42CB-9281-065E9A446BF9}"/>
              </a:ext>
            </a:extLst>
          </p:cNvPr>
          <p:cNvSpPr/>
          <p:nvPr/>
        </p:nvSpPr>
        <p:spPr>
          <a:xfrm>
            <a:off x="7397120" y="3325519"/>
            <a:ext cx="1849811" cy="1351756"/>
          </a:xfrm>
          <a:prstGeom prst="roundRect">
            <a:avLst/>
          </a:prstGeom>
          <a:solidFill>
            <a:schemeClr val="accent2">
              <a:lumMod val="50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tx1"/>
                </a:solidFill>
                <a:effectLst/>
                <a:uLnTx/>
                <a:uFillTx/>
                <a:ea typeface="+mn-ea"/>
                <a:cs typeface="+mn-cs"/>
              </a:rPr>
              <a:t>High-Efficiency Distribution</a:t>
            </a:r>
          </a:p>
        </p:txBody>
      </p:sp>
      <p:sp>
        <p:nvSpPr>
          <p:cNvPr id="4" name="Rectangle: Rounded Corners 3">
            <a:extLst>
              <a:ext uri="{FF2B5EF4-FFF2-40B4-BE49-F238E27FC236}">
                <a16:creationId xmlns:a16="http://schemas.microsoft.com/office/drawing/2014/main" id="{136C02F3-974B-496F-B3F5-D6E2D2803C79}"/>
              </a:ext>
            </a:extLst>
          </p:cNvPr>
          <p:cNvSpPr/>
          <p:nvPr/>
        </p:nvSpPr>
        <p:spPr>
          <a:xfrm>
            <a:off x="4483186" y="5683953"/>
            <a:ext cx="2433601" cy="941119"/>
          </a:xfrm>
          <a:prstGeom prst="roundRect">
            <a:avLst/>
          </a:prstGeom>
          <a:solidFill>
            <a:schemeClr val="bg2">
              <a:lumMod val="75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ea typeface="+mn-ea"/>
                <a:cs typeface="+mn-cs"/>
              </a:rPr>
              <a:t>Electronics Products</a:t>
            </a:r>
          </a:p>
        </p:txBody>
      </p:sp>
      <p:sp>
        <p:nvSpPr>
          <p:cNvPr id="20" name="Rectangle: Rounded Corners 19">
            <a:extLst>
              <a:ext uri="{FF2B5EF4-FFF2-40B4-BE49-F238E27FC236}">
                <a16:creationId xmlns:a16="http://schemas.microsoft.com/office/drawing/2014/main" id="{A9A1A714-C107-4203-8975-DEB16B3357B2}"/>
              </a:ext>
            </a:extLst>
          </p:cNvPr>
          <p:cNvSpPr/>
          <p:nvPr/>
        </p:nvSpPr>
        <p:spPr>
          <a:xfrm>
            <a:off x="781497" y="2062096"/>
            <a:ext cx="2824613" cy="824276"/>
          </a:xfrm>
          <a:prstGeom prst="roundRect">
            <a:avLst/>
          </a:prstGeom>
          <a:solidFill>
            <a:schemeClr val="bg2">
              <a:lumMod val="75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Trebuchet MS" panose="020B0603020202020204" pitchFamily="34" charset="0"/>
              </a:rPr>
              <a:t>Industrial Machinery Assembly</a:t>
            </a:r>
          </a:p>
        </p:txBody>
      </p:sp>
      <p:sp>
        <p:nvSpPr>
          <p:cNvPr id="5" name="Rectangle: Rounded Corners 4">
            <a:extLst>
              <a:ext uri="{FF2B5EF4-FFF2-40B4-BE49-F238E27FC236}">
                <a16:creationId xmlns:a16="http://schemas.microsoft.com/office/drawing/2014/main" id="{D02F4A14-8812-4EA3-BA63-431C838E7974}"/>
              </a:ext>
            </a:extLst>
          </p:cNvPr>
          <p:cNvSpPr/>
          <p:nvPr/>
        </p:nvSpPr>
        <p:spPr>
          <a:xfrm>
            <a:off x="6990319" y="5118068"/>
            <a:ext cx="2125044" cy="1507004"/>
          </a:xfrm>
          <a:prstGeom prst="roundRect">
            <a:avLst/>
          </a:prstGeom>
          <a:solidFill>
            <a:schemeClr val="bg2">
              <a:lumMod val="75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ea typeface="+mn-ea"/>
                <a:cs typeface="+mn-cs"/>
              </a:rPr>
              <a:t>Food Processing and Production</a:t>
            </a:r>
          </a:p>
        </p:txBody>
      </p:sp>
      <p:sp>
        <p:nvSpPr>
          <p:cNvPr id="7" name="TextBox 6">
            <a:extLst>
              <a:ext uri="{FF2B5EF4-FFF2-40B4-BE49-F238E27FC236}">
                <a16:creationId xmlns:a16="http://schemas.microsoft.com/office/drawing/2014/main" id="{DCBFDB84-EF01-43B6-BB79-B2B67B1DCB56}"/>
              </a:ext>
            </a:extLst>
          </p:cNvPr>
          <p:cNvSpPr txBox="1"/>
          <p:nvPr/>
        </p:nvSpPr>
        <p:spPr>
          <a:xfrm>
            <a:off x="-63762" y="2615329"/>
            <a:ext cx="910827"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ea typeface="+mn-ea"/>
                <a:cs typeface="+mn-cs"/>
              </a:rPr>
              <a:t>Rail Line</a:t>
            </a:r>
          </a:p>
        </p:txBody>
      </p:sp>
      <p:sp>
        <p:nvSpPr>
          <p:cNvPr id="22" name="Rectangle: Rounded Corners 21">
            <a:extLst>
              <a:ext uri="{FF2B5EF4-FFF2-40B4-BE49-F238E27FC236}">
                <a16:creationId xmlns:a16="http://schemas.microsoft.com/office/drawing/2014/main" id="{374FADA7-5CBC-4AC4-B229-CDE189EC2C87}"/>
              </a:ext>
            </a:extLst>
          </p:cNvPr>
          <p:cNvSpPr/>
          <p:nvPr/>
        </p:nvSpPr>
        <p:spPr>
          <a:xfrm>
            <a:off x="781497" y="5084616"/>
            <a:ext cx="1460934" cy="528472"/>
          </a:xfrm>
          <a:prstGeom prst="roundRect">
            <a:avLst/>
          </a:prstGeom>
          <a:solidFill>
            <a:schemeClr val="bg2">
              <a:lumMod val="75000"/>
            </a:schemeClr>
          </a:solidFill>
          <a:ln>
            <a:solidFill>
              <a:schemeClr val="tx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ea typeface="+mn-ea"/>
                <a:cs typeface="+mn-cs"/>
              </a:rPr>
              <a:t>Pharma</a:t>
            </a:r>
          </a:p>
        </p:txBody>
      </p:sp>
      <p:sp>
        <p:nvSpPr>
          <p:cNvPr id="23" name="Rectangle: Rounded Corners 22">
            <a:extLst>
              <a:ext uri="{FF2B5EF4-FFF2-40B4-BE49-F238E27FC236}">
                <a16:creationId xmlns:a16="http://schemas.microsoft.com/office/drawing/2014/main" id="{FC48745D-BBD8-4045-A7FA-5F958D3088A2}"/>
              </a:ext>
            </a:extLst>
          </p:cNvPr>
          <p:cNvSpPr/>
          <p:nvPr/>
        </p:nvSpPr>
        <p:spPr>
          <a:xfrm>
            <a:off x="9162099" y="5084616"/>
            <a:ext cx="2007660" cy="1505247"/>
          </a:xfrm>
          <a:prstGeom prst="roundRect">
            <a:avLst/>
          </a:prstGeom>
          <a:solidFill>
            <a:schemeClr val="bg2">
              <a:lumMod val="75000"/>
            </a:schemeClr>
          </a:solidFill>
          <a:ln>
            <a:solidFill>
              <a:schemeClr val="tx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ea typeface="+mn-ea"/>
                <a:cs typeface="+mn-cs"/>
              </a:rPr>
              <a:t>Auto</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ea typeface="+mn-ea"/>
                <a:cs typeface="+mn-cs"/>
              </a:rPr>
              <a:t>Tech</a:t>
            </a:r>
          </a:p>
        </p:txBody>
      </p:sp>
      <p:sp>
        <p:nvSpPr>
          <p:cNvPr id="13" name="Equals 12">
            <a:extLst>
              <a:ext uri="{FF2B5EF4-FFF2-40B4-BE49-F238E27FC236}">
                <a16:creationId xmlns:a16="http://schemas.microsoft.com/office/drawing/2014/main" id="{36C873DC-F18B-44C4-B245-BE2025B86594}"/>
              </a:ext>
            </a:extLst>
          </p:cNvPr>
          <p:cNvSpPr/>
          <p:nvPr/>
        </p:nvSpPr>
        <p:spPr>
          <a:xfrm>
            <a:off x="-1820531" y="4672005"/>
            <a:ext cx="15522676" cy="402693"/>
          </a:xfrm>
          <a:prstGeom prst="mathEqual">
            <a:avLst/>
          </a:prstGeom>
          <a:solidFill>
            <a:schemeClr val="tx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sp>
        <p:nvSpPr>
          <p:cNvPr id="35" name="Rectangle: Rounded Corners 34">
            <a:extLst>
              <a:ext uri="{FF2B5EF4-FFF2-40B4-BE49-F238E27FC236}">
                <a16:creationId xmlns:a16="http://schemas.microsoft.com/office/drawing/2014/main" id="{25B7C324-3DB7-46D6-9047-E1F402F200E1}"/>
              </a:ext>
            </a:extLst>
          </p:cNvPr>
          <p:cNvSpPr/>
          <p:nvPr/>
        </p:nvSpPr>
        <p:spPr>
          <a:xfrm>
            <a:off x="2285831" y="5070878"/>
            <a:ext cx="2096832" cy="542210"/>
          </a:xfrm>
          <a:prstGeom prst="roundRect">
            <a:avLst/>
          </a:prstGeom>
          <a:solidFill>
            <a:schemeClr val="bg2">
              <a:lumMod val="75000"/>
            </a:schemeClr>
          </a:solidFill>
          <a:ln>
            <a:solidFill>
              <a:schemeClr val="tx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prstClr val="white"/>
                </a:solidFill>
                <a:effectLst/>
                <a:uLnTx/>
                <a:uFillTx/>
                <a:ea typeface="+mn-ea"/>
                <a:cs typeface="+mn-cs"/>
              </a:rPr>
              <a:t>Aerospace Product </a:t>
            </a:r>
          </a:p>
        </p:txBody>
      </p:sp>
      <p:sp>
        <p:nvSpPr>
          <p:cNvPr id="36" name="Rectangle: Rounded Corners 35">
            <a:extLst>
              <a:ext uri="{FF2B5EF4-FFF2-40B4-BE49-F238E27FC236}">
                <a16:creationId xmlns:a16="http://schemas.microsoft.com/office/drawing/2014/main" id="{34AD2D2E-5320-4887-A9F3-C7235BC5B4BA}"/>
              </a:ext>
            </a:extLst>
          </p:cNvPr>
          <p:cNvSpPr/>
          <p:nvPr/>
        </p:nvSpPr>
        <p:spPr>
          <a:xfrm>
            <a:off x="9324214" y="3307798"/>
            <a:ext cx="1766239" cy="1369477"/>
          </a:xfrm>
          <a:prstGeom prst="roundRect">
            <a:avLst/>
          </a:prstGeom>
          <a:solidFill>
            <a:schemeClr val="accent2">
              <a:lumMod val="50000"/>
            </a:schemeClr>
          </a:solidFill>
          <a:ln>
            <a:solidFill>
              <a:schemeClr val="tx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tx1"/>
                </a:solidFill>
                <a:effectLst/>
                <a:uLnTx/>
                <a:uFillTx/>
                <a:ea typeface="+mn-ea"/>
                <a:cs typeface="+mn-cs"/>
              </a:rPr>
              <a:t>ECommerce</a:t>
            </a:r>
          </a:p>
        </p:txBody>
      </p:sp>
      <p:sp>
        <p:nvSpPr>
          <p:cNvPr id="25" name="TextBox 24">
            <a:extLst>
              <a:ext uri="{FF2B5EF4-FFF2-40B4-BE49-F238E27FC236}">
                <a16:creationId xmlns:a16="http://schemas.microsoft.com/office/drawing/2014/main" id="{92F17D85-4CB7-4254-BDFA-6A9CBA242317}"/>
              </a:ext>
            </a:extLst>
          </p:cNvPr>
          <p:cNvSpPr txBox="1"/>
          <p:nvPr/>
        </p:nvSpPr>
        <p:spPr>
          <a:xfrm>
            <a:off x="10959811" y="6589863"/>
            <a:ext cx="1409728" cy="338554"/>
          </a:xfrm>
          <a:prstGeom prst="rect">
            <a:avLst/>
          </a:prstGeom>
          <a:noFill/>
        </p:spPr>
        <p:txBody>
          <a:bodyPr wrap="square" rtlCol="0">
            <a:spAutoFit/>
          </a:bodyPr>
          <a:lstStyle/>
          <a:p>
            <a:r>
              <a:rPr lang="en-US" sz="1600" dirty="0">
                <a:solidFill>
                  <a:srgbClr val="C00000"/>
                </a:solidFill>
              </a:rPr>
              <a:t>Confidential</a:t>
            </a:r>
          </a:p>
        </p:txBody>
      </p:sp>
      <p:pic>
        <p:nvPicPr>
          <p:cNvPr id="19" name="Picture 18">
            <a:extLst>
              <a:ext uri="{FF2B5EF4-FFF2-40B4-BE49-F238E27FC236}">
                <a16:creationId xmlns:a16="http://schemas.microsoft.com/office/drawing/2014/main" id="{44C05963-403D-4485-9A0B-13638CE4C816}"/>
              </a:ext>
            </a:extLst>
          </p:cNvPr>
          <p:cNvPicPr>
            <a:picLocks noChangeAspect="1"/>
          </p:cNvPicPr>
          <p:nvPr/>
        </p:nvPicPr>
        <p:blipFill>
          <a:blip r:embed="rId2"/>
          <a:stretch>
            <a:fillRect/>
          </a:stretch>
        </p:blipFill>
        <p:spPr>
          <a:xfrm>
            <a:off x="4521331" y="3325519"/>
            <a:ext cx="2824331" cy="1336293"/>
          </a:xfrm>
          <a:prstGeom prst="rect">
            <a:avLst/>
          </a:prstGeom>
          <a:ln w="57150">
            <a:solidFill>
              <a:srgbClr val="FFC000"/>
            </a:solidFill>
          </a:ln>
        </p:spPr>
      </p:pic>
      <p:sp>
        <p:nvSpPr>
          <p:cNvPr id="28" name="Rectangle: Rounded Corners 27">
            <a:extLst>
              <a:ext uri="{FF2B5EF4-FFF2-40B4-BE49-F238E27FC236}">
                <a16:creationId xmlns:a16="http://schemas.microsoft.com/office/drawing/2014/main" id="{5E5E61CA-260D-466A-8658-4D47B50D645B}"/>
              </a:ext>
            </a:extLst>
          </p:cNvPr>
          <p:cNvSpPr/>
          <p:nvPr/>
        </p:nvSpPr>
        <p:spPr>
          <a:xfrm>
            <a:off x="2712247" y="3316098"/>
            <a:ext cx="1721616" cy="1347406"/>
          </a:xfrm>
          <a:prstGeom prst="roundRect">
            <a:avLst/>
          </a:prstGeom>
          <a:solidFill>
            <a:schemeClr val="accent2">
              <a:lumMod val="50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tx1"/>
                </a:solidFill>
                <a:effectLst/>
                <a:uLnTx/>
                <a:uFillTx/>
                <a:ea typeface="+mn-ea"/>
                <a:cs typeface="+mn-cs"/>
              </a:rPr>
              <a:t>High-Efficiency Distribution</a:t>
            </a:r>
          </a:p>
        </p:txBody>
      </p:sp>
      <p:sp>
        <p:nvSpPr>
          <p:cNvPr id="21" name="TextBox 20">
            <a:extLst>
              <a:ext uri="{FF2B5EF4-FFF2-40B4-BE49-F238E27FC236}">
                <a16:creationId xmlns:a16="http://schemas.microsoft.com/office/drawing/2014/main" id="{1A48D8FA-FCB1-4B89-BF22-BCE10B976D8A}"/>
              </a:ext>
            </a:extLst>
          </p:cNvPr>
          <p:cNvSpPr txBox="1"/>
          <p:nvPr/>
        </p:nvSpPr>
        <p:spPr>
          <a:xfrm>
            <a:off x="-31702" y="4434067"/>
            <a:ext cx="889987"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ea typeface="+mn-ea"/>
                <a:cs typeface="+mn-cs"/>
              </a:rPr>
              <a:t>Highway</a:t>
            </a:r>
          </a:p>
        </p:txBody>
      </p:sp>
      <p:sp>
        <p:nvSpPr>
          <p:cNvPr id="24" name="Rectangle: Rounded Corners 23">
            <a:extLst>
              <a:ext uri="{FF2B5EF4-FFF2-40B4-BE49-F238E27FC236}">
                <a16:creationId xmlns:a16="http://schemas.microsoft.com/office/drawing/2014/main" id="{CEE9FB02-0D88-47E6-A944-1F7D528CE64E}"/>
              </a:ext>
            </a:extLst>
          </p:cNvPr>
          <p:cNvSpPr/>
          <p:nvPr/>
        </p:nvSpPr>
        <p:spPr>
          <a:xfrm>
            <a:off x="3647579" y="2062096"/>
            <a:ext cx="5467784" cy="824276"/>
          </a:xfrm>
          <a:prstGeom prst="roundRect">
            <a:avLst/>
          </a:prstGeom>
          <a:solidFill>
            <a:schemeClr val="accent2">
              <a:lumMod val="50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solidFill>
              </a:rPr>
              <a:t>Regional Distribution</a:t>
            </a:r>
          </a:p>
        </p:txBody>
      </p:sp>
      <p:sp>
        <p:nvSpPr>
          <p:cNvPr id="30" name="Rectangle: Rounded Corners 29">
            <a:extLst>
              <a:ext uri="{FF2B5EF4-FFF2-40B4-BE49-F238E27FC236}">
                <a16:creationId xmlns:a16="http://schemas.microsoft.com/office/drawing/2014/main" id="{8FE41093-3F43-4334-BEFC-AD9F75E92E1A}"/>
              </a:ext>
            </a:extLst>
          </p:cNvPr>
          <p:cNvSpPr/>
          <p:nvPr/>
        </p:nvSpPr>
        <p:spPr>
          <a:xfrm>
            <a:off x="781497" y="3302879"/>
            <a:ext cx="1905021" cy="1369477"/>
          </a:xfrm>
          <a:prstGeom prst="roundRect">
            <a:avLst/>
          </a:prstGeom>
          <a:solidFill>
            <a:schemeClr val="accent2">
              <a:lumMod val="50000"/>
            </a:schemeClr>
          </a:solidFill>
          <a:ln>
            <a:solidFill>
              <a:schemeClr val="tx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tx1"/>
                </a:solidFill>
                <a:effectLst/>
                <a:uLnTx/>
                <a:uFillTx/>
                <a:ea typeface="+mn-ea"/>
                <a:cs typeface="+mn-cs"/>
              </a:rPr>
              <a:t>ECommerce</a:t>
            </a:r>
          </a:p>
        </p:txBody>
      </p:sp>
      <p:sp>
        <p:nvSpPr>
          <p:cNvPr id="31" name="Rectangle: Rounded Corners 30">
            <a:extLst>
              <a:ext uri="{FF2B5EF4-FFF2-40B4-BE49-F238E27FC236}">
                <a16:creationId xmlns:a16="http://schemas.microsoft.com/office/drawing/2014/main" id="{86C9A39E-1640-45EC-B793-9213C9FE35B2}"/>
              </a:ext>
            </a:extLst>
          </p:cNvPr>
          <p:cNvSpPr/>
          <p:nvPr/>
        </p:nvSpPr>
        <p:spPr>
          <a:xfrm>
            <a:off x="9198302" y="2062096"/>
            <a:ext cx="1886441" cy="797637"/>
          </a:xfrm>
          <a:prstGeom prst="roundRect">
            <a:avLst/>
          </a:prstGeom>
          <a:solidFill>
            <a:schemeClr val="bg2">
              <a:lumMod val="75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ea typeface="+mn-ea"/>
                <a:cs typeface="+mn-cs"/>
              </a:rPr>
              <a:t>Food Processing</a:t>
            </a:r>
          </a:p>
        </p:txBody>
      </p:sp>
      <p:sp>
        <p:nvSpPr>
          <p:cNvPr id="33" name="Rectangle: Rounded Corners 32">
            <a:extLst>
              <a:ext uri="{FF2B5EF4-FFF2-40B4-BE49-F238E27FC236}">
                <a16:creationId xmlns:a16="http://schemas.microsoft.com/office/drawing/2014/main" id="{4B078737-BD36-4F8B-926F-0A62ADFED9A6}"/>
              </a:ext>
            </a:extLst>
          </p:cNvPr>
          <p:cNvSpPr/>
          <p:nvPr/>
        </p:nvSpPr>
        <p:spPr>
          <a:xfrm>
            <a:off x="781497" y="5697137"/>
            <a:ext cx="1447210" cy="894483"/>
          </a:xfrm>
          <a:prstGeom prst="roundRect">
            <a:avLst/>
          </a:prstGeom>
          <a:solidFill>
            <a:schemeClr val="bg2">
              <a:lumMod val="75000"/>
            </a:schemeClr>
          </a:solidFill>
          <a:ln>
            <a:solidFill>
              <a:schemeClr val="tx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000" dirty="0">
                <a:solidFill>
                  <a:prstClr val="white"/>
                </a:solidFill>
              </a:rPr>
              <a:t>Medical Products</a:t>
            </a:r>
            <a:endParaRPr kumimoji="0" lang="en-US" sz="2000" b="0" i="0" u="none" strike="noStrike" kern="1200" cap="none" spc="0" normalizeH="0" baseline="0" noProof="0" dirty="0">
              <a:ln>
                <a:noFill/>
              </a:ln>
              <a:solidFill>
                <a:prstClr val="white"/>
              </a:solidFill>
              <a:effectLst/>
              <a:uLnTx/>
              <a:uFillTx/>
            </a:endParaRPr>
          </a:p>
        </p:txBody>
      </p:sp>
      <p:sp>
        <p:nvSpPr>
          <p:cNvPr id="26" name="Rectangle: Rounded Corners 25">
            <a:extLst>
              <a:ext uri="{FF2B5EF4-FFF2-40B4-BE49-F238E27FC236}">
                <a16:creationId xmlns:a16="http://schemas.microsoft.com/office/drawing/2014/main" id="{B2B21907-B2D4-42F7-845B-21BDE110A4E5}"/>
              </a:ext>
            </a:extLst>
          </p:cNvPr>
          <p:cNvSpPr/>
          <p:nvPr/>
        </p:nvSpPr>
        <p:spPr>
          <a:xfrm>
            <a:off x="5998721" y="5068126"/>
            <a:ext cx="947220" cy="454337"/>
          </a:xfrm>
          <a:prstGeom prst="roundRect">
            <a:avLst/>
          </a:prstGeom>
          <a:solidFill>
            <a:srgbClr val="F0941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Training Academy</a:t>
            </a:r>
          </a:p>
        </p:txBody>
      </p:sp>
      <p:sp>
        <p:nvSpPr>
          <p:cNvPr id="27" name="Rectangle: Rounded Corners 26">
            <a:extLst>
              <a:ext uri="{FF2B5EF4-FFF2-40B4-BE49-F238E27FC236}">
                <a16:creationId xmlns:a16="http://schemas.microsoft.com/office/drawing/2014/main" id="{4F6E5B6B-12B4-4EEE-ABA1-B9E23CBF9D71}"/>
              </a:ext>
            </a:extLst>
          </p:cNvPr>
          <p:cNvSpPr/>
          <p:nvPr/>
        </p:nvSpPr>
        <p:spPr>
          <a:xfrm>
            <a:off x="4463486" y="5068126"/>
            <a:ext cx="757770" cy="454337"/>
          </a:xfrm>
          <a:prstGeom prst="round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Admin/Offices</a:t>
            </a:r>
          </a:p>
        </p:txBody>
      </p:sp>
      <p:sp>
        <p:nvSpPr>
          <p:cNvPr id="8" name="Rectangle 7">
            <a:extLst>
              <a:ext uri="{FF2B5EF4-FFF2-40B4-BE49-F238E27FC236}">
                <a16:creationId xmlns:a16="http://schemas.microsoft.com/office/drawing/2014/main" id="{C3DBA51D-9FA2-4ED8-9E87-4F4C652F6724}"/>
              </a:ext>
            </a:extLst>
          </p:cNvPr>
          <p:cNvSpPr/>
          <p:nvPr/>
        </p:nvSpPr>
        <p:spPr>
          <a:xfrm>
            <a:off x="4515742" y="3337002"/>
            <a:ext cx="2824331" cy="1301230"/>
          </a:xfrm>
          <a:prstGeom prst="rect">
            <a:avLst/>
          </a:prstGeom>
          <a:solidFill>
            <a:srgbClr val="00B0F0">
              <a:alpha val="69804"/>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9DA3F091-D80C-4628-947C-041987842372}"/>
              </a:ext>
            </a:extLst>
          </p:cNvPr>
          <p:cNvSpPr txBox="1"/>
          <p:nvPr/>
        </p:nvSpPr>
        <p:spPr>
          <a:xfrm>
            <a:off x="4547274" y="3795934"/>
            <a:ext cx="2916183" cy="369332"/>
          </a:xfrm>
          <a:prstGeom prst="rect">
            <a:avLst/>
          </a:prstGeom>
          <a:noFill/>
        </p:spPr>
        <p:txBody>
          <a:bodyPr wrap="none" rtlCol="0">
            <a:spAutoFit/>
          </a:bodyPr>
          <a:lstStyle/>
          <a:p>
            <a:r>
              <a:rPr lang="en-US" b="1" dirty="0">
                <a:solidFill>
                  <a:schemeClr val="bg1"/>
                </a:solidFill>
              </a:rPr>
              <a:t>TradePort Logistics Core </a:t>
            </a:r>
          </a:p>
        </p:txBody>
      </p:sp>
      <p:sp>
        <p:nvSpPr>
          <p:cNvPr id="29" name="Rectangle: Rounded Corners 28">
            <a:extLst>
              <a:ext uri="{FF2B5EF4-FFF2-40B4-BE49-F238E27FC236}">
                <a16:creationId xmlns:a16="http://schemas.microsoft.com/office/drawing/2014/main" id="{15C112B2-090E-4B0E-B889-7B05DD6682AE}"/>
              </a:ext>
            </a:extLst>
          </p:cNvPr>
          <p:cNvSpPr/>
          <p:nvPr/>
        </p:nvSpPr>
        <p:spPr>
          <a:xfrm>
            <a:off x="2285831" y="5697137"/>
            <a:ext cx="2140231" cy="892727"/>
          </a:xfrm>
          <a:prstGeom prst="roundRect">
            <a:avLst/>
          </a:prstGeom>
          <a:solidFill>
            <a:schemeClr val="bg2">
              <a:lumMod val="75000"/>
            </a:schemeClr>
          </a:solidFill>
          <a:ln>
            <a:solidFill>
              <a:schemeClr val="tx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ea typeface="+mn-ea"/>
                <a:cs typeface="+mn-cs"/>
              </a:rPr>
              <a:t>Clean Energy</a:t>
            </a:r>
          </a:p>
        </p:txBody>
      </p:sp>
      <p:cxnSp>
        <p:nvCxnSpPr>
          <p:cNvPr id="12" name="Straight Connector 11">
            <a:extLst>
              <a:ext uri="{FF2B5EF4-FFF2-40B4-BE49-F238E27FC236}">
                <a16:creationId xmlns:a16="http://schemas.microsoft.com/office/drawing/2014/main" id="{61A6E0C2-D09A-4FC2-88CB-BE3CC5BCF7AA}"/>
              </a:ext>
            </a:extLst>
          </p:cNvPr>
          <p:cNvCxnSpPr>
            <a:cxnSpLocks/>
          </p:cNvCxnSpPr>
          <p:nvPr/>
        </p:nvCxnSpPr>
        <p:spPr>
          <a:xfrm flipH="1">
            <a:off x="473370" y="4753131"/>
            <a:ext cx="1" cy="3314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Rectangle: Rounded Corners 31">
            <a:extLst>
              <a:ext uri="{FF2B5EF4-FFF2-40B4-BE49-F238E27FC236}">
                <a16:creationId xmlns:a16="http://schemas.microsoft.com/office/drawing/2014/main" id="{2756D867-E062-DFB2-D16D-0E7DE810FCE9}"/>
              </a:ext>
            </a:extLst>
          </p:cNvPr>
          <p:cNvSpPr/>
          <p:nvPr/>
        </p:nvSpPr>
        <p:spPr>
          <a:xfrm>
            <a:off x="5253501" y="5068126"/>
            <a:ext cx="711009" cy="454337"/>
          </a:xfrm>
          <a:prstGeom prst="roundRect">
            <a:avLst/>
          </a:prstGeom>
          <a:solidFill>
            <a:srgbClr val="7030A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Retail</a:t>
            </a:r>
          </a:p>
        </p:txBody>
      </p:sp>
      <p:sp>
        <p:nvSpPr>
          <p:cNvPr id="34" name="Rectangle 33">
            <a:extLst>
              <a:ext uri="{FF2B5EF4-FFF2-40B4-BE49-F238E27FC236}">
                <a16:creationId xmlns:a16="http://schemas.microsoft.com/office/drawing/2014/main" id="{754241EA-C2B7-AC4E-B440-C621F42EB3F8}"/>
              </a:ext>
            </a:extLst>
          </p:cNvPr>
          <p:cNvSpPr/>
          <p:nvPr/>
        </p:nvSpPr>
        <p:spPr>
          <a:xfrm>
            <a:off x="725622" y="2017655"/>
            <a:ext cx="10485431" cy="4619216"/>
          </a:xfrm>
          <a:prstGeom prst="rect">
            <a:avLst/>
          </a:prstGeom>
          <a:solidFill>
            <a:srgbClr val="00B050">
              <a:alpha val="52000"/>
            </a:srgbClr>
          </a:solid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58089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5"/>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23"/>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22"/>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33"/>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29"/>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26"/>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27"/>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32"/>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9" grpId="0" animBg="1"/>
      <p:bldP spid="11" grpId="0" animBg="1"/>
      <p:bldP spid="3" grpId="0" animBg="1"/>
      <p:bldP spid="4" grpId="0" animBg="1"/>
      <p:bldP spid="20" grpId="0" animBg="1"/>
      <p:bldP spid="5" grpId="0" animBg="1"/>
      <p:bldP spid="7" grpId="0"/>
      <p:bldP spid="22" grpId="0" animBg="1"/>
      <p:bldP spid="23" grpId="0" animBg="1"/>
      <p:bldP spid="13" grpId="0" animBg="1"/>
      <p:bldP spid="35" grpId="0" animBg="1"/>
      <p:bldP spid="36" grpId="0" animBg="1"/>
      <p:bldP spid="28" grpId="0" animBg="1"/>
      <p:bldP spid="21" grpId="0"/>
      <p:bldP spid="24" grpId="0" animBg="1"/>
      <p:bldP spid="30" grpId="0" animBg="1"/>
      <p:bldP spid="31" grpId="0" animBg="1"/>
      <p:bldP spid="33" grpId="0" animBg="1"/>
      <p:bldP spid="26" grpId="0" animBg="1"/>
      <p:bldP spid="27" grpId="0" animBg="1"/>
      <p:bldP spid="8" grpId="0" animBg="1"/>
      <p:bldP spid="6" grpId="0"/>
      <p:bldP spid="29" grpId="0" animBg="1"/>
      <p:bldP spid="32" grpId="0" animBg="1"/>
      <p:bldP spid="3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71F09-5BB2-C147-50C3-E1C5254199AC}"/>
              </a:ext>
            </a:extLst>
          </p:cNvPr>
          <p:cNvSpPr>
            <a:spLocks noGrp="1"/>
          </p:cNvSpPr>
          <p:nvPr>
            <p:ph type="title"/>
          </p:nvPr>
        </p:nvSpPr>
        <p:spPr>
          <a:xfrm>
            <a:off x="680321" y="753228"/>
            <a:ext cx="6403525" cy="1080938"/>
          </a:xfrm>
        </p:spPr>
        <p:txBody>
          <a:bodyPr>
            <a:normAutofit/>
          </a:bodyPr>
          <a:lstStyle/>
          <a:p>
            <a:r>
              <a:rPr lang="en-US" dirty="0"/>
              <a:t>Bipartisan Support</a:t>
            </a:r>
          </a:p>
        </p:txBody>
      </p:sp>
      <p:sp>
        <p:nvSpPr>
          <p:cNvPr id="3" name="Content Placeholder 2">
            <a:extLst>
              <a:ext uri="{FF2B5EF4-FFF2-40B4-BE49-F238E27FC236}">
                <a16:creationId xmlns:a16="http://schemas.microsoft.com/office/drawing/2014/main" id="{2D49A267-2C12-91A8-7CC7-5133AB33C862}"/>
              </a:ext>
            </a:extLst>
          </p:cNvPr>
          <p:cNvSpPr>
            <a:spLocks noGrp="1"/>
          </p:cNvSpPr>
          <p:nvPr>
            <p:ph idx="1"/>
          </p:nvPr>
        </p:nvSpPr>
        <p:spPr>
          <a:xfrm>
            <a:off x="680321" y="2294293"/>
            <a:ext cx="6007557" cy="4202150"/>
          </a:xfrm>
        </p:spPr>
        <p:txBody>
          <a:bodyPr/>
          <a:lstStyle/>
          <a:p>
            <a:r>
              <a:rPr lang="en-US" sz="2700" dirty="0">
                <a:solidFill>
                  <a:schemeClr val="bg1"/>
                </a:solidFill>
              </a:rPr>
              <a:t>Co-Authored Op-Ed by Congressmen Costa (D) and Valadao (R)</a:t>
            </a:r>
          </a:p>
          <a:p>
            <a:r>
              <a:rPr lang="en-US" sz="2700" i="1" dirty="0">
                <a:solidFill>
                  <a:schemeClr val="bg1"/>
                </a:solidFill>
              </a:rPr>
              <a:t>“Seldom do we see a project with so many benefits for the Valley, the state and the nation. We should approach with a sense of urgency.”</a:t>
            </a:r>
          </a:p>
          <a:p>
            <a:r>
              <a:rPr lang="en-US" sz="2700" i="1" dirty="0">
                <a:solidFill>
                  <a:schemeClr val="bg1"/>
                </a:solidFill>
              </a:rPr>
              <a:t>“Not just as a comprehensive north-south goods movement system, but also as an economic game-changer.” </a:t>
            </a:r>
          </a:p>
          <a:p>
            <a:endParaRPr lang="en-US" dirty="0"/>
          </a:p>
        </p:txBody>
      </p:sp>
      <p:pic>
        <p:nvPicPr>
          <p:cNvPr id="7" name="Picture 6">
            <a:extLst>
              <a:ext uri="{FF2B5EF4-FFF2-40B4-BE49-F238E27FC236}">
                <a16:creationId xmlns:a16="http://schemas.microsoft.com/office/drawing/2014/main" id="{41EADCC3-974C-3376-AAC8-3E5B2A9DF298}"/>
              </a:ext>
            </a:extLst>
          </p:cNvPr>
          <p:cNvPicPr>
            <a:picLocks noChangeAspect="1"/>
          </p:cNvPicPr>
          <p:nvPr/>
        </p:nvPicPr>
        <p:blipFill rotWithShape="1">
          <a:blip r:embed="rId2"/>
          <a:srcRect t="1156"/>
          <a:stretch/>
        </p:blipFill>
        <p:spPr>
          <a:xfrm>
            <a:off x="6687878" y="255680"/>
            <a:ext cx="5366689" cy="6240763"/>
          </a:xfrm>
          <a:prstGeom prst="rect">
            <a:avLst/>
          </a:prstGeom>
          <a:ln w="19050">
            <a:solidFill>
              <a:schemeClr val="bg1"/>
            </a:solidFill>
          </a:ln>
        </p:spPr>
      </p:pic>
    </p:spTree>
    <p:extLst>
      <p:ext uri="{BB962C8B-B14F-4D97-AF65-F5344CB8AC3E}">
        <p14:creationId xmlns:p14="http://schemas.microsoft.com/office/powerpoint/2010/main" val="559123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25702-6B43-44C3-A4CF-45F31C41BAFE}"/>
              </a:ext>
            </a:extLst>
          </p:cNvPr>
          <p:cNvSpPr>
            <a:spLocks noGrp="1"/>
          </p:cNvSpPr>
          <p:nvPr>
            <p:ph type="title"/>
          </p:nvPr>
        </p:nvSpPr>
        <p:spPr>
          <a:xfrm>
            <a:off x="777857" y="524628"/>
            <a:ext cx="5318143" cy="1706508"/>
          </a:xfrm>
        </p:spPr>
        <p:txBody>
          <a:bodyPr/>
          <a:lstStyle/>
          <a:p>
            <a:r>
              <a:rPr lang="en-US" dirty="0"/>
              <a:t>Class One Railroads </a:t>
            </a:r>
            <a:br>
              <a:rPr lang="en-US" dirty="0"/>
            </a:br>
            <a:r>
              <a:rPr lang="en-US" dirty="0"/>
              <a:t>In California</a:t>
            </a:r>
          </a:p>
        </p:txBody>
      </p:sp>
      <p:pic>
        <p:nvPicPr>
          <p:cNvPr id="5" name="Content Placeholder 4" descr="Map&#10;&#10;Description automatically generated">
            <a:extLst>
              <a:ext uri="{FF2B5EF4-FFF2-40B4-BE49-F238E27FC236}">
                <a16:creationId xmlns:a16="http://schemas.microsoft.com/office/drawing/2014/main" id="{CE8B6321-A173-F4C6-313E-85B614211C63}"/>
              </a:ext>
            </a:extLst>
          </p:cNvPr>
          <p:cNvPicPr>
            <a:picLocks noGrp="1" noChangeAspect="1"/>
          </p:cNvPicPr>
          <p:nvPr>
            <p:ph idx="1"/>
          </p:nvPr>
        </p:nvPicPr>
        <p:blipFill rotWithShape="1">
          <a:blip r:embed="rId2"/>
          <a:srcRect t="14785" r="-318" b="6206"/>
          <a:stretch/>
        </p:blipFill>
        <p:spPr>
          <a:xfrm>
            <a:off x="5367529" y="29908"/>
            <a:ext cx="5568695" cy="6778195"/>
          </a:xfrm>
        </p:spPr>
      </p:pic>
    </p:spTree>
    <p:extLst>
      <p:ext uri="{BB962C8B-B14F-4D97-AF65-F5344CB8AC3E}">
        <p14:creationId xmlns:p14="http://schemas.microsoft.com/office/powerpoint/2010/main" val="38652390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8C913-914B-37B8-F8C6-8F492C3BFDD4}"/>
              </a:ext>
            </a:extLst>
          </p:cNvPr>
          <p:cNvSpPr>
            <a:spLocks noGrp="1"/>
          </p:cNvSpPr>
          <p:nvPr>
            <p:ph type="title"/>
          </p:nvPr>
        </p:nvSpPr>
        <p:spPr>
          <a:xfrm>
            <a:off x="444101" y="753228"/>
            <a:ext cx="9613861" cy="1080938"/>
          </a:xfrm>
        </p:spPr>
        <p:txBody>
          <a:bodyPr>
            <a:normAutofit fontScale="90000"/>
          </a:bodyPr>
          <a:lstStyle/>
          <a:p>
            <a:br>
              <a:rPr lang="en-US" dirty="0"/>
            </a:br>
            <a:r>
              <a:rPr lang="en-US" dirty="0"/>
              <a:t>CALSTA Port &amp; Freight Infrastructure Grant Program</a:t>
            </a:r>
            <a:br>
              <a:rPr lang="en-US" dirty="0"/>
            </a:br>
            <a:endParaRPr lang="en-US" dirty="0"/>
          </a:p>
        </p:txBody>
      </p:sp>
      <p:sp>
        <p:nvSpPr>
          <p:cNvPr id="3" name="Content Placeholder 2">
            <a:extLst>
              <a:ext uri="{FF2B5EF4-FFF2-40B4-BE49-F238E27FC236}">
                <a16:creationId xmlns:a16="http://schemas.microsoft.com/office/drawing/2014/main" id="{C1B660BD-2B79-A06C-48B6-61E1997E5CA6}"/>
              </a:ext>
            </a:extLst>
          </p:cNvPr>
          <p:cNvSpPr>
            <a:spLocks noGrp="1"/>
          </p:cNvSpPr>
          <p:nvPr>
            <p:ph idx="1"/>
          </p:nvPr>
        </p:nvSpPr>
        <p:spPr/>
        <p:txBody>
          <a:bodyPr>
            <a:normAutofit fontScale="92500" lnSpcReduction="20000"/>
          </a:bodyPr>
          <a:lstStyle/>
          <a:p>
            <a:pPr marR="0" lvl="0" algn="l" defTabSz="914400" rtl="0" eaLnBrk="1" fontAlgn="auto" latinLnBrk="0" hangingPunct="1">
              <a:lnSpc>
                <a:spcPct val="90000"/>
              </a:lnSpc>
              <a:spcBef>
                <a:spcPts val="1000"/>
              </a:spcBef>
              <a:spcAft>
                <a:spcPts val="0"/>
              </a:spcAft>
              <a:buClrTx/>
              <a:buSzTx/>
              <a:buFont typeface="Wingdings" panose="05000000000000000000" pitchFamily="2" charset="2"/>
              <a:buChar char="§"/>
              <a:tabLst/>
              <a:defRPr/>
            </a:pPr>
            <a:r>
              <a:rPr kumimoji="0" lang="en-US" sz="2400" b="0" i="0" u="none" strike="noStrike" kern="1200" cap="none" spc="0" normalizeH="0" baseline="0" noProof="0" dirty="0">
                <a:ln>
                  <a:noFill/>
                </a:ln>
                <a:solidFill>
                  <a:schemeClr val="bg1"/>
                </a:solidFill>
                <a:effectLst/>
                <a:uLnTx/>
                <a:uFillTx/>
                <a:latin typeface="Trebuchet MS" panose="020B0603020202020204"/>
                <a:ea typeface="+mn-ea"/>
                <a:cs typeface="+mn-cs"/>
              </a:rPr>
              <a:t>Historic </a:t>
            </a:r>
            <a:r>
              <a:rPr kumimoji="0" lang="en-US" sz="28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Trebuchet MS" panose="020B0603020202020204"/>
                <a:ea typeface="+mn-ea"/>
                <a:cs typeface="+mn-cs"/>
              </a:rPr>
              <a:t>$1.2 billion </a:t>
            </a:r>
            <a:r>
              <a:rPr kumimoji="0" lang="en-US" sz="2400" b="0" i="0" u="none" strike="noStrike" kern="1200" cap="none" spc="0" normalizeH="0" baseline="0" noProof="0" dirty="0">
                <a:ln>
                  <a:noFill/>
                </a:ln>
                <a:solidFill>
                  <a:schemeClr val="bg1"/>
                </a:solidFill>
                <a:effectLst/>
                <a:uLnTx/>
                <a:uFillTx/>
                <a:latin typeface="Trebuchet MS" panose="020B0603020202020204"/>
                <a:ea typeface="+mn-ea"/>
                <a:cs typeface="+mn-cs"/>
              </a:rPr>
              <a:t>one-time program to help ease supply chain congestion and increase the capacity to move goods in California for 2022-2023 budget</a:t>
            </a:r>
          </a:p>
          <a:p>
            <a:pPr marR="0" lvl="0" algn="l" defTabSz="914400" rtl="0" eaLnBrk="1" fontAlgn="auto" latinLnBrk="0" hangingPunct="1">
              <a:lnSpc>
                <a:spcPct val="90000"/>
              </a:lnSpc>
              <a:spcBef>
                <a:spcPts val="1000"/>
              </a:spcBef>
              <a:spcAft>
                <a:spcPts val="0"/>
              </a:spcAft>
              <a:buClrTx/>
              <a:buSzTx/>
              <a:buFont typeface="Wingdings" panose="05000000000000000000" pitchFamily="2" charset="2"/>
              <a:buChar char="§"/>
              <a:tabLst/>
              <a:defRPr/>
            </a:pPr>
            <a:r>
              <a:rPr kumimoji="0" lang="en-US" sz="2400" b="0" i="0" u="none" strike="noStrike" kern="1200" cap="none" spc="0" normalizeH="0" baseline="0" noProof="0" dirty="0">
                <a:ln>
                  <a:noFill/>
                </a:ln>
                <a:solidFill>
                  <a:schemeClr val="bg1"/>
                </a:solidFill>
                <a:effectLst/>
                <a:uLnTx/>
                <a:uFillTx/>
                <a:latin typeface="Trebuchet MS" panose="020B0603020202020204"/>
                <a:ea typeface="+mn-ea"/>
                <a:cs typeface="+mn-cs"/>
              </a:rPr>
              <a:t>Nearly $300 million is reserved for Innovative Pilot Projects</a:t>
            </a:r>
          </a:p>
          <a:p>
            <a:pPr marR="0" lvl="0" algn="l" defTabSz="914400" rtl="0" eaLnBrk="1" fontAlgn="auto" latinLnBrk="0" hangingPunct="1">
              <a:lnSpc>
                <a:spcPct val="90000"/>
              </a:lnSpc>
              <a:spcBef>
                <a:spcPts val="1000"/>
              </a:spcBef>
              <a:spcAft>
                <a:spcPts val="0"/>
              </a:spcAft>
              <a:buClrTx/>
              <a:buSzTx/>
              <a:buFont typeface="Wingdings" panose="05000000000000000000" pitchFamily="2" charset="2"/>
              <a:buChar char="§"/>
              <a:tabLst/>
              <a:defRPr/>
            </a:pPr>
            <a:r>
              <a:rPr kumimoji="0" lang="en-US" sz="2400" b="0" i="0" u="none" strike="noStrike" kern="1200" cap="none" spc="0" normalizeH="0" baseline="0" noProof="0" dirty="0">
                <a:ln>
                  <a:noFill/>
                </a:ln>
                <a:solidFill>
                  <a:schemeClr val="bg1"/>
                </a:solidFill>
                <a:effectLst/>
                <a:uLnTx/>
                <a:uFillTx/>
                <a:latin typeface="Trebuchet MS" panose="020B0603020202020204"/>
                <a:ea typeface="+mn-ea"/>
                <a:cs typeface="+mn-cs"/>
              </a:rPr>
              <a:t>CALSTA is currently developing guidelines and aims to call for projects in October 2022</a:t>
            </a:r>
          </a:p>
          <a:p>
            <a:pPr marR="0" lvl="0" algn="l" defTabSz="914400" rtl="0" eaLnBrk="1" fontAlgn="auto" latinLnBrk="0" hangingPunct="1">
              <a:lnSpc>
                <a:spcPct val="90000"/>
              </a:lnSpc>
              <a:spcBef>
                <a:spcPts val="1000"/>
              </a:spcBef>
              <a:spcAft>
                <a:spcPts val="0"/>
              </a:spcAft>
              <a:buClrTx/>
              <a:buSzTx/>
              <a:buFont typeface="Wingdings" panose="05000000000000000000" pitchFamily="2" charset="2"/>
              <a:buChar char="§"/>
              <a:tabLst/>
              <a:defRPr/>
            </a:pPr>
            <a:r>
              <a:rPr lang="en-US" dirty="0">
                <a:solidFill>
                  <a:schemeClr val="bg1"/>
                </a:solidFill>
                <a:latin typeface="Trebuchet MS" panose="020B0603020202020204"/>
              </a:rPr>
              <a:t>Grant applications due January 13, 2023.</a:t>
            </a:r>
            <a:endParaRPr kumimoji="0" lang="en-US" sz="2400" b="0" i="0" u="none" strike="noStrike" kern="1200" cap="none" spc="0" normalizeH="0" baseline="0" noProof="0" dirty="0">
              <a:ln>
                <a:noFill/>
              </a:ln>
              <a:solidFill>
                <a:schemeClr val="bg1"/>
              </a:solidFill>
              <a:effectLst/>
              <a:uLnTx/>
              <a:uFillTx/>
              <a:latin typeface="Trebuchet MS" panose="020B0603020202020204"/>
              <a:ea typeface="+mn-ea"/>
              <a:cs typeface="+mn-cs"/>
            </a:endParaRPr>
          </a:p>
          <a:p>
            <a:pPr>
              <a:buFont typeface="Wingdings" panose="05000000000000000000" pitchFamily="2" charset="2"/>
              <a:buChar char="§"/>
            </a:pPr>
            <a:r>
              <a:rPr lang="en-US" dirty="0">
                <a:solidFill>
                  <a:schemeClr val="bg1"/>
                </a:solidFill>
              </a:rPr>
              <a:t>Seeks to improve the capacity, safety, efficiency and resilience of goods movement to, from and through California’s maritime ports, while also reducing greenhouse gas emissions and harmful impacts to communities adjacent to the corridors and facilities used for goods movement which aligns with the Central Valley Inland Port System.</a:t>
            </a:r>
          </a:p>
          <a:p>
            <a:endParaRPr lang="en-US" dirty="0"/>
          </a:p>
          <a:p>
            <a:endParaRPr lang="en-US" dirty="0"/>
          </a:p>
        </p:txBody>
      </p:sp>
    </p:spTree>
    <p:extLst>
      <p:ext uri="{BB962C8B-B14F-4D97-AF65-F5344CB8AC3E}">
        <p14:creationId xmlns:p14="http://schemas.microsoft.com/office/powerpoint/2010/main" val="35670848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F0A56-B690-478A-BF36-5DB0029121E8}"/>
              </a:ext>
            </a:extLst>
          </p:cNvPr>
          <p:cNvSpPr>
            <a:spLocks noGrp="1"/>
          </p:cNvSpPr>
          <p:nvPr>
            <p:ph type="title"/>
          </p:nvPr>
        </p:nvSpPr>
        <p:spPr/>
        <p:txBody>
          <a:bodyPr/>
          <a:lstStyle/>
          <a:p>
            <a:r>
              <a:rPr lang="en-US" dirty="0"/>
              <a:t>Project Going Forward</a:t>
            </a:r>
          </a:p>
        </p:txBody>
      </p:sp>
      <p:graphicFrame>
        <p:nvGraphicFramePr>
          <p:cNvPr id="4" name="Diagram 3">
            <a:extLst>
              <a:ext uri="{FF2B5EF4-FFF2-40B4-BE49-F238E27FC236}">
                <a16:creationId xmlns:a16="http://schemas.microsoft.com/office/drawing/2014/main" id="{C74502C4-1119-9EA2-0A13-43FE0DD143BD}"/>
              </a:ext>
            </a:extLst>
          </p:cNvPr>
          <p:cNvGraphicFramePr/>
          <p:nvPr>
            <p:extLst>
              <p:ext uri="{D42A27DB-BD31-4B8C-83A1-F6EECF244321}">
                <p14:modId xmlns:p14="http://schemas.microsoft.com/office/powerpoint/2010/main" val="2400815275"/>
              </p:ext>
            </p:extLst>
          </p:nvPr>
        </p:nvGraphicFramePr>
        <p:xfrm>
          <a:off x="-292346" y="2182759"/>
          <a:ext cx="12776691" cy="44629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3509B382-C2AB-8E62-1AE6-8134C943140D}"/>
              </a:ext>
            </a:extLst>
          </p:cNvPr>
          <p:cNvSpPr txBox="1"/>
          <p:nvPr/>
        </p:nvSpPr>
        <p:spPr>
          <a:xfrm>
            <a:off x="1805204" y="2587158"/>
            <a:ext cx="983298" cy="461665"/>
          </a:xfrm>
          <a:prstGeom prst="rect">
            <a:avLst/>
          </a:prstGeom>
          <a:noFill/>
        </p:spPr>
        <p:txBody>
          <a:bodyPr wrap="square" rtlCol="0">
            <a:spAutoFit/>
          </a:bodyPr>
          <a:lstStyle/>
          <a:p>
            <a:r>
              <a:rPr lang="en-US" sz="2400" dirty="0">
                <a:solidFill>
                  <a:schemeClr val="bg1"/>
                </a:solidFill>
              </a:rPr>
              <a:t>2022</a:t>
            </a:r>
          </a:p>
        </p:txBody>
      </p:sp>
      <p:sp>
        <p:nvSpPr>
          <p:cNvPr id="8" name="TextBox 7">
            <a:extLst>
              <a:ext uri="{FF2B5EF4-FFF2-40B4-BE49-F238E27FC236}">
                <a16:creationId xmlns:a16="http://schemas.microsoft.com/office/drawing/2014/main" id="{24605761-3D75-3794-A2CA-B11C9780EA61}"/>
              </a:ext>
            </a:extLst>
          </p:cNvPr>
          <p:cNvSpPr txBox="1"/>
          <p:nvPr/>
        </p:nvSpPr>
        <p:spPr>
          <a:xfrm>
            <a:off x="1805204" y="4183386"/>
            <a:ext cx="983298" cy="461665"/>
          </a:xfrm>
          <a:prstGeom prst="rect">
            <a:avLst/>
          </a:prstGeom>
          <a:noFill/>
        </p:spPr>
        <p:txBody>
          <a:bodyPr wrap="square" rtlCol="0">
            <a:spAutoFit/>
          </a:bodyPr>
          <a:lstStyle/>
          <a:p>
            <a:r>
              <a:rPr lang="en-US" sz="2400" dirty="0">
                <a:solidFill>
                  <a:schemeClr val="bg1"/>
                </a:solidFill>
              </a:rPr>
              <a:t>2023</a:t>
            </a:r>
          </a:p>
        </p:txBody>
      </p:sp>
      <p:sp>
        <p:nvSpPr>
          <p:cNvPr id="9" name="TextBox 8">
            <a:extLst>
              <a:ext uri="{FF2B5EF4-FFF2-40B4-BE49-F238E27FC236}">
                <a16:creationId xmlns:a16="http://schemas.microsoft.com/office/drawing/2014/main" id="{32875793-6580-EBAD-F760-817FE6C01350}"/>
              </a:ext>
            </a:extLst>
          </p:cNvPr>
          <p:cNvSpPr txBox="1"/>
          <p:nvPr/>
        </p:nvSpPr>
        <p:spPr>
          <a:xfrm>
            <a:off x="1805204" y="5779614"/>
            <a:ext cx="983298" cy="461665"/>
          </a:xfrm>
          <a:prstGeom prst="rect">
            <a:avLst/>
          </a:prstGeom>
          <a:noFill/>
        </p:spPr>
        <p:txBody>
          <a:bodyPr wrap="square" rtlCol="0">
            <a:spAutoFit/>
          </a:bodyPr>
          <a:lstStyle/>
          <a:p>
            <a:r>
              <a:rPr lang="en-US" sz="2400" dirty="0">
                <a:solidFill>
                  <a:schemeClr val="bg1"/>
                </a:solidFill>
              </a:rPr>
              <a:t>2024</a:t>
            </a:r>
          </a:p>
        </p:txBody>
      </p:sp>
    </p:spTree>
    <p:extLst>
      <p:ext uri="{BB962C8B-B14F-4D97-AF65-F5344CB8AC3E}">
        <p14:creationId xmlns:p14="http://schemas.microsoft.com/office/powerpoint/2010/main" val="33499547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8529A2-6194-3829-B10A-1BEBC1C89955}"/>
              </a:ext>
            </a:extLst>
          </p:cNvPr>
          <p:cNvSpPr>
            <a:spLocks noGrp="1"/>
          </p:cNvSpPr>
          <p:nvPr>
            <p:ph type="title"/>
          </p:nvPr>
        </p:nvSpPr>
        <p:spPr/>
        <p:txBody>
          <a:bodyPr/>
          <a:lstStyle/>
          <a:p>
            <a:r>
              <a:rPr lang="en-US" dirty="0"/>
              <a:t>Project Contact</a:t>
            </a:r>
          </a:p>
        </p:txBody>
      </p:sp>
      <p:sp>
        <p:nvSpPr>
          <p:cNvPr id="3" name="Content Placeholder 2">
            <a:extLst>
              <a:ext uri="{FF2B5EF4-FFF2-40B4-BE49-F238E27FC236}">
                <a16:creationId xmlns:a16="http://schemas.microsoft.com/office/drawing/2014/main" id="{FB1C2B28-DF0E-EEE5-A8AE-82B1D8253FD3}"/>
              </a:ext>
            </a:extLst>
          </p:cNvPr>
          <p:cNvSpPr>
            <a:spLocks noGrp="1"/>
          </p:cNvSpPr>
          <p:nvPr>
            <p:ph idx="1"/>
          </p:nvPr>
        </p:nvSpPr>
        <p:spPr>
          <a:xfrm>
            <a:off x="680321" y="2336873"/>
            <a:ext cx="10994228" cy="3968234"/>
          </a:xfrm>
        </p:spPr>
        <p:txBody>
          <a:bodyPr>
            <a:normAutofit/>
          </a:bodyPr>
          <a:lstStyle/>
          <a:p>
            <a:pPr>
              <a:buFont typeface="Wingdings" panose="05000000000000000000" pitchFamily="2" charset="2"/>
              <a:buChar char="§"/>
            </a:pPr>
            <a:r>
              <a:rPr lang="en-US" dirty="0">
                <a:solidFill>
                  <a:schemeClr val="bg1"/>
                </a:solidFill>
              </a:rPr>
              <a:t>Tony Boren, Executive Director, Fresno COG</a:t>
            </a:r>
          </a:p>
          <a:p>
            <a:pPr lvl="1"/>
            <a:r>
              <a:rPr lang="en-US" dirty="0">
                <a:solidFill>
                  <a:schemeClr val="bg1"/>
                </a:solidFill>
                <a:hlinkClick r:id="rId2"/>
              </a:rPr>
              <a:t>tboren@fresnocog.org</a:t>
            </a:r>
            <a:endParaRPr lang="en-US" dirty="0">
              <a:solidFill>
                <a:schemeClr val="bg1"/>
              </a:solidFill>
            </a:endParaRPr>
          </a:p>
          <a:p>
            <a:pPr lvl="1"/>
            <a:r>
              <a:rPr lang="en-US" dirty="0">
                <a:solidFill>
                  <a:schemeClr val="bg1"/>
                </a:solidFill>
              </a:rPr>
              <a:t>559.233.4148 Ext 204</a:t>
            </a:r>
          </a:p>
          <a:p>
            <a:pPr lvl="1"/>
            <a:endParaRPr lang="en-US" dirty="0">
              <a:solidFill>
                <a:schemeClr val="bg1"/>
              </a:solidFill>
            </a:endParaRPr>
          </a:p>
          <a:p>
            <a:pPr lvl="1"/>
            <a:r>
              <a:rPr lang="en-US" dirty="0">
                <a:solidFill>
                  <a:schemeClr val="bg1"/>
                </a:solidFill>
                <a:hlinkClick r:id="rId3"/>
              </a:rPr>
              <a:t>sjhutti@fresnocog.org</a:t>
            </a:r>
            <a:endParaRPr lang="en-US" dirty="0">
              <a:solidFill>
                <a:schemeClr val="bg1"/>
              </a:solidFill>
            </a:endParaRPr>
          </a:p>
          <a:p>
            <a:pPr lvl="1"/>
            <a:r>
              <a:rPr lang="en-US">
                <a:solidFill>
                  <a:schemeClr val="bg1"/>
                </a:solidFill>
              </a:rPr>
              <a:t>559.233-4148 Ext 217</a:t>
            </a:r>
            <a:endParaRPr lang="en-US" dirty="0">
              <a:solidFill>
                <a:schemeClr val="bg1"/>
              </a:solidFill>
            </a:endParaRPr>
          </a:p>
          <a:p>
            <a:pPr marL="0" indent="0">
              <a:buNone/>
            </a:pPr>
            <a:endParaRPr lang="en-US" dirty="0">
              <a:solidFill>
                <a:schemeClr val="bg1"/>
              </a:solidFill>
            </a:endParaRPr>
          </a:p>
          <a:p>
            <a:pPr lvl="1"/>
            <a:endParaRPr lang="en-US" dirty="0">
              <a:solidFill>
                <a:schemeClr val="bg1"/>
              </a:solidFill>
            </a:endParaRPr>
          </a:p>
        </p:txBody>
      </p:sp>
    </p:spTree>
    <p:extLst>
      <p:ext uri="{BB962C8B-B14F-4D97-AF65-F5344CB8AC3E}">
        <p14:creationId xmlns:p14="http://schemas.microsoft.com/office/powerpoint/2010/main" val="2300057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25702-6B43-44C3-A4CF-45F31C41BAFE}"/>
              </a:ext>
            </a:extLst>
          </p:cNvPr>
          <p:cNvSpPr>
            <a:spLocks noGrp="1"/>
          </p:cNvSpPr>
          <p:nvPr>
            <p:ph type="title"/>
          </p:nvPr>
        </p:nvSpPr>
        <p:spPr/>
        <p:txBody>
          <a:bodyPr/>
          <a:lstStyle/>
          <a:p>
            <a:r>
              <a:rPr lang="en-US" dirty="0"/>
              <a:t>CAIPS-Project Objectives</a:t>
            </a:r>
          </a:p>
        </p:txBody>
      </p:sp>
      <p:sp>
        <p:nvSpPr>
          <p:cNvPr id="3" name="Content Placeholder 2">
            <a:extLst>
              <a:ext uri="{FF2B5EF4-FFF2-40B4-BE49-F238E27FC236}">
                <a16:creationId xmlns:a16="http://schemas.microsoft.com/office/drawing/2014/main" id="{20D549AA-85C5-49ED-92E6-94570ED3DFE6}"/>
              </a:ext>
            </a:extLst>
          </p:cNvPr>
          <p:cNvSpPr>
            <a:spLocks noGrp="1"/>
          </p:cNvSpPr>
          <p:nvPr>
            <p:ph idx="1"/>
          </p:nvPr>
        </p:nvSpPr>
        <p:spPr>
          <a:xfrm>
            <a:off x="340160" y="2047843"/>
            <a:ext cx="11511679" cy="4521127"/>
          </a:xfrm>
        </p:spPr>
        <p:txBody>
          <a:bodyPr>
            <a:normAutofit lnSpcReduction="10000"/>
          </a:bodyPr>
          <a:lstStyle/>
          <a:p>
            <a:pPr marL="0" indent="0">
              <a:buNone/>
            </a:pPr>
            <a:r>
              <a:rPr lang="en-US" b="1" dirty="0">
                <a:solidFill>
                  <a:schemeClr val="bg1"/>
                </a:solidFill>
              </a:rPr>
              <a:t>Public Objectives:</a:t>
            </a:r>
          </a:p>
          <a:p>
            <a:pPr marL="914400" lvl="1" indent="-457200">
              <a:buFont typeface="+mj-lt"/>
              <a:buAutoNum type="arabicPeriod"/>
            </a:pPr>
            <a:r>
              <a:rPr lang="en-US" sz="2400" dirty="0">
                <a:solidFill>
                  <a:schemeClr val="bg1"/>
                </a:solidFill>
              </a:rPr>
              <a:t>Contribute to a More Efficient National Supply Chain System</a:t>
            </a:r>
          </a:p>
          <a:p>
            <a:pPr marL="914400" lvl="1" indent="-457200">
              <a:buFont typeface="+mj-lt"/>
              <a:buAutoNum type="arabicPeriod"/>
            </a:pPr>
            <a:r>
              <a:rPr lang="en-US" sz="2400" dirty="0">
                <a:solidFill>
                  <a:schemeClr val="bg1"/>
                </a:solidFill>
              </a:rPr>
              <a:t>Substantially Reduce GHG and Air Criteria Pollutants in California, Build Sustainability In At Project Core</a:t>
            </a:r>
          </a:p>
          <a:p>
            <a:pPr marL="914400" lvl="1" indent="-457200">
              <a:buFont typeface="+mj-lt"/>
              <a:buAutoNum type="arabicPeriod"/>
            </a:pPr>
            <a:r>
              <a:rPr lang="en-US" sz="2400" dirty="0">
                <a:solidFill>
                  <a:schemeClr val="bg1"/>
                </a:solidFill>
              </a:rPr>
              <a:t>Significantly Increase Economic Competitiveness and Opportunity; Especially in Rural/Challenged Areas</a:t>
            </a:r>
          </a:p>
          <a:p>
            <a:pPr marL="914400" lvl="1" indent="-457200">
              <a:buFont typeface="+mj-lt"/>
              <a:buAutoNum type="arabicPeriod"/>
            </a:pPr>
            <a:r>
              <a:rPr lang="en-US" sz="2400" dirty="0">
                <a:solidFill>
                  <a:schemeClr val="bg1"/>
                </a:solidFill>
              </a:rPr>
              <a:t>Reduce VMT, Road Congestion, and Maintenance Costs, Increase Traffic Safety Through Mode Shift</a:t>
            </a:r>
          </a:p>
          <a:p>
            <a:pPr marL="914400" lvl="1" indent="-457200">
              <a:buFont typeface="+mj-lt"/>
              <a:buAutoNum type="arabicPeriod"/>
            </a:pPr>
            <a:r>
              <a:rPr lang="en-US" sz="2400" dirty="0">
                <a:solidFill>
                  <a:schemeClr val="bg1"/>
                </a:solidFill>
              </a:rPr>
              <a:t>Build Around Social Equity and Environmental Justice Needs </a:t>
            </a:r>
          </a:p>
          <a:p>
            <a:pPr marL="914400" lvl="1" indent="-457200">
              <a:buFont typeface="+mj-lt"/>
              <a:buAutoNum type="arabicPeriod"/>
            </a:pPr>
            <a:r>
              <a:rPr lang="en-US" sz="2400" dirty="0">
                <a:solidFill>
                  <a:schemeClr val="bg1"/>
                </a:solidFill>
              </a:rPr>
              <a:t>Promote Collaboration and Partnership Across The Public and Private Sectors</a:t>
            </a:r>
          </a:p>
          <a:p>
            <a:pPr marL="914400" lvl="1" indent="-457200">
              <a:buFont typeface="+mj-lt"/>
              <a:buAutoNum type="arabicPeriod"/>
            </a:pPr>
            <a:r>
              <a:rPr lang="en-US" sz="2400" dirty="0">
                <a:solidFill>
                  <a:schemeClr val="bg1"/>
                </a:solidFill>
              </a:rPr>
              <a:t>Provides</a:t>
            </a:r>
            <a:r>
              <a:rPr lang="en-US" sz="1800" dirty="0">
                <a:effectLst/>
                <a:latin typeface="Calibri" panose="020F0502020204030204" pitchFamily="34" charset="0"/>
                <a:ea typeface="Calibri" panose="020F0502020204030204" pitchFamily="34" charset="0"/>
              </a:rPr>
              <a:t> </a:t>
            </a:r>
            <a:r>
              <a:rPr lang="en-US" sz="2400" dirty="0">
                <a:solidFill>
                  <a:schemeClr val="bg1"/>
                </a:solidFill>
              </a:rPr>
              <a:t>an opportunity to address the agricultural export challenges facing San Joaquin Valley growers.</a:t>
            </a:r>
          </a:p>
        </p:txBody>
      </p:sp>
    </p:spTree>
    <p:extLst>
      <p:ext uri="{BB962C8B-B14F-4D97-AF65-F5344CB8AC3E}">
        <p14:creationId xmlns:p14="http://schemas.microsoft.com/office/powerpoint/2010/main" val="1759504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8C913-914B-37B8-F8C6-8F492C3BFDD4}"/>
              </a:ext>
            </a:extLst>
          </p:cNvPr>
          <p:cNvSpPr>
            <a:spLocks noGrp="1"/>
          </p:cNvSpPr>
          <p:nvPr>
            <p:ph type="title"/>
          </p:nvPr>
        </p:nvSpPr>
        <p:spPr/>
        <p:txBody>
          <a:bodyPr>
            <a:normAutofit fontScale="90000"/>
          </a:bodyPr>
          <a:lstStyle/>
          <a:p>
            <a:br>
              <a:rPr lang="en-US" dirty="0"/>
            </a:br>
            <a:r>
              <a:rPr lang="en-US" dirty="0"/>
              <a:t>CAIPS- Supply Chain/Goods Movement Benefits</a:t>
            </a:r>
            <a:br>
              <a:rPr lang="en-US" dirty="0"/>
            </a:br>
            <a:endParaRPr lang="en-US" dirty="0"/>
          </a:p>
        </p:txBody>
      </p:sp>
      <p:sp>
        <p:nvSpPr>
          <p:cNvPr id="3" name="Content Placeholder 2">
            <a:extLst>
              <a:ext uri="{FF2B5EF4-FFF2-40B4-BE49-F238E27FC236}">
                <a16:creationId xmlns:a16="http://schemas.microsoft.com/office/drawing/2014/main" id="{C1B660BD-2B79-A06C-48B6-61E1997E5CA6}"/>
              </a:ext>
            </a:extLst>
          </p:cNvPr>
          <p:cNvSpPr>
            <a:spLocks noGrp="1"/>
          </p:cNvSpPr>
          <p:nvPr>
            <p:ph idx="1"/>
          </p:nvPr>
        </p:nvSpPr>
        <p:spPr/>
        <p:txBody>
          <a:bodyPr>
            <a:normAutofit/>
          </a:bodyPr>
          <a:lstStyle/>
          <a:p>
            <a:pPr>
              <a:buFont typeface="Wingdings" panose="05000000000000000000" pitchFamily="2" charset="2"/>
              <a:buChar char="§"/>
            </a:pPr>
            <a:r>
              <a:rPr lang="en-US" dirty="0">
                <a:solidFill>
                  <a:schemeClr val="bg1"/>
                </a:solidFill>
              </a:rPr>
              <a:t>The CAIP will be addressing the national supply chain crisis by providing a platform to address existing and future agricultural export challenges facing growers in the San Joaquin Valley and Sacramento regions. Inland Port will be a public-private platform to transform much of the California logistics system to become the cleanest, most sophisticated supply chain system in the world. From its genesis, the project has been developed in coordination with the Port of Los Angeles/Long Beach and will establish higher efficiencies through new strategic mobility hubs, sustainable technologies, and business partnerships</a:t>
            </a:r>
          </a:p>
          <a:p>
            <a:endParaRPr lang="en-US" dirty="0"/>
          </a:p>
          <a:p>
            <a:endParaRPr lang="en-US" dirty="0"/>
          </a:p>
        </p:txBody>
      </p:sp>
    </p:spTree>
    <p:extLst>
      <p:ext uri="{BB962C8B-B14F-4D97-AF65-F5344CB8AC3E}">
        <p14:creationId xmlns:p14="http://schemas.microsoft.com/office/powerpoint/2010/main" val="40887897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90B4A-6250-3A9C-837C-9E987AB6433D}"/>
              </a:ext>
            </a:extLst>
          </p:cNvPr>
          <p:cNvSpPr>
            <a:spLocks noGrp="1"/>
          </p:cNvSpPr>
          <p:nvPr>
            <p:ph type="title"/>
          </p:nvPr>
        </p:nvSpPr>
        <p:spPr/>
        <p:txBody>
          <a:bodyPr/>
          <a:lstStyle/>
          <a:p>
            <a:r>
              <a:rPr lang="en-US" dirty="0"/>
              <a:t>CAIPS-Environmental Benefits  </a:t>
            </a:r>
          </a:p>
        </p:txBody>
      </p:sp>
      <p:sp>
        <p:nvSpPr>
          <p:cNvPr id="3" name="Content Placeholder 2">
            <a:extLst>
              <a:ext uri="{FF2B5EF4-FFF2-40B4-BE49-F238E27FC236}">
                <a16:creationId xmlns:a16="http://schemas.microsoft.com/office/drawing/2014/main" id="{F511DD5F-A34F-CE04-41C7-9DEA96C9E373}"/>
              </a:ext>
            </a:extLst>
          </p:cNvPr>
          <p:cNvSpPr>
            <a:spLocks noGrp="1"/>
          </p:cNvSpPr>
          <p:nvPr>
            <p:ph idx="1"/>
          </p:nvPr>
        </p:nvSpPr>
        <p:spPr>
          <a:xfrm>
            <a:off x="680321" y="2336872"/>
            <a:ext cx="9613861" cy="4162987"/>
          </a:xfrm>
        </p:spPr>
        <p:txBody>
          <a:bodyPr>
            <a:normAutofit lnSpcReduction="10000"/>
          </a:bodyPr>
          <a:lstStyle/>
          <a:p>
            <a:pPr marL="0" indent="0">
              <a:buNone/>
            </a:pPr>
            <a:r>
              <a:rPr lang="en-US" dirty="0">
                <a:solidFill>
                  <a:schemeClr val="bg1"/>
                </a:solidFill>
              </a:rPr>
              <a:t>If implemented, the CAIP will significantly reduce vehicle miles travelled, air pollution, and greenhouse gas emissions by reducing the number of truck trips from the seaports in Los Angeles/Long Beach to the San Joaquin, Sacramento and SF Bay Area regions.</a:t>
            </a:r>
          </a:p>
          <a:p>
            <a:endParaRPr lang="en-US" dirty="0">
              <a:solidFill>
                <a:schemeClr val="bg1"/>
              </a:solidFill>
            </a:endParaRPr>
          </a:p>
          <a:p>
            <a:pPr marL="0" indent="0">
              <a:buNone/>
            </a:pPr>
            <a:r>
              <a:rPr lang="en-US" dirty="0">
                <a:solidFill>
                  <a:schemeClr val="bg1"/>
                </a:solidFill>
              </a:rPr>
              <a:t>The California Inland Port project and its utilization of sustainable energy will reduce greenhouse gasses emitted in the San Joaquin Valley, Sacramento and Los Angeles regions and complements the State Route 99 Multimodal Corridor study which is currently underway. It will be a catalyst for the transition to a clean fleet of heavy trucks while providing the opportunity to serve as future hydrogen hubs for California’s hydrogen highway.</a:t>
            </a:r>
          </a:p>
          <a:p>
            <a:endParaRPr lang="en-US" dirty="0"/>
          </a:p>
        </p:txBody>
      </p:sp>
    </p:spTree>
    <p:extLst>
      <p:ext uri="{BB962C8B-B14F-4D97-AF65-F5344CB8AC3E}">
        <p14:creationId xmlns:p14="http://schemas.microsoft.com/office/powerpoint/2010/main" val="14913959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4BF28-7FE0-46E5-84E6-634397D9ADEB}"/>
              </a:ext>
            </a:extLst>
          </p:cNvPr>
          <p:cNvSpPr>
            <a:spLocks noGrp="1"/>
          </p:cNvSpPr>
          <p:nvPr>
            <p:ph type="title"/>
          </p:nvPr>
        </p:nvSpPr>
        <p:spPr>
          <a:xfrm>
            <a:off x="648457" y="726247"/>
            <a:ext cx="9252154" cy="1223983"/>
          </a:xfrm>
        </p:spPr>
        <p:txBody>
          <a:bodyPr>
            <a:normAutofit/>
          </a:bodyPr>
          <a:lstStyle/>
          <a:p>
            <a:r>
              <a:rPr lang="en-US" sz="3600" dirty="0"/>
              <a:t>Environmental Benefits</a:t>
            </a:r>
          </a:p>
        </p:txBody>
      </p:sp>
      <p:sp>
        <p:nvSpPr>
          <p:cNvPr id="3" name="Content Placeholder 2">
            <a:extLst>
              <a:ext uri="{FF2B5EF4-FFF2-40B4-BE49-F238E27FC236}">
                <a16:creationId xmlns:a16="http://schemas.microsoft.com/office/drawing/2014/main" id="{1D95A6D0-1430-4F3C-AC80-E94FCA4BFE19}"/>
              </a:ext>
            </a:extLst>
          </p:cNvPr>
          <p:cNvSpPr>
            <a:spLocks noGrp="1"/>
          </p:cNvSpPr>
          <p:nvPr>
            <p:ph idx="1"/>
          </p:nvPr>
        </p:nvSpPr>
        <p:spPr>
          <a:xfrm>
            <a:off x="627063" y="2410061"/>
            <a:ext cx="5464853" cy="4491339"/>
          </a:xfrm>
        </p:spPr>
        <p:txBody>
          <a:bodyPr>
            <a:noAutofit/>
          </a:bodyPr>
          <a:lstStyle/>
          <a:p>
            <a:pPr>
              <a:buFont typeface="Wingdings" panose="05000000000000000000" pitchFamily="2" charset="2"/>
              <a:buChar char="§"/>
              <a:tabLst>
                <a:tab pos="234950" algn="l"/>
              </a:tabLst>
            </a:pPr>
            <a:r>
              <a:rPr lang="en-US" sz="2000" dirty="0">
                <a:solidFill>
                  <a:schemeClr val="bg1"/>
                </a:solidFill>
              </a:rPr>
              <a:t>Analysis performed by the San Joaquin Valley Air Pollution Control District shows a significant reduction in annual emissions if all truck cargo was moved to rail or zero-emission trucks.</a:t>
            </a:r>
          </a:p>
          <a:p>
            <a:pPr>
              <a:buFont typeface="Wingdings" panose="05000000000000000000" pitchFamily="2" charset="2"/>
              <a:buChar char="§"/>
              <a:tabLst>
                <a:tab pos="234950" algn="l"/>
              </a:tabLst>
            </a:pPr>
            <a:r>
              <a:rPr lang="en-US" sz="2000" dirty="0">
                <a:solidFill>
                  <a:schemeClr val="bg1"/>
                </a:solidFill>
              </a:rPr>
              <a:t>NOx Emissions would be reduced by up to 84% while Greenhouse Gas emissions would be reduced by up to 93%</a:t>
            </a:r>
          </a:p>
          <a:p>
            <a:pPr>
              <a:buFont typeface="Wingdings" panose="05000000000000000000" pitchFamily="2" charset="2"/>
              <a:buChar char="§"/>
              <a:tabLst>
                <a:tab pos="234950" algn="l"/>
              </a:tabLst>
            </a:pPr>
            <a:r>
              <a:rPr lang="en-US" sz="2000" dirty="0">
                <a:solidFill>
                  <a:schemeClr val="bg1"/>
                </a:solidFill>
              </a:rPr>
              <a:t>Reduction of truck congestion around San Pedro Bay Port Complex and Port communities (emission reductions not modeled)</a:t>
            </a:r>
          </a:p>
          <a:p>
            <a:pPr>
              <a:buFont typeface="Wingdings" panose="05000000000000000000" pitchFamily="2" charset="2"/>
              <a:buChar char="§"/>
              <a:tabLst>
                <a:tab pos="234950" algn="l"/>
              </a:tabLst>
            </a:pPr>
            <a:endParaRPr lang="en-US" sz="2000" dirty="0">
              <a:solidFill>
                <a:schemeClr val="bg1"/>
              </a:solidFill>
            </a:endParaRPr>
          </a:p>
          <a:p>
            <a:pPr>
              <a:buFont typeface="Wingdings" panose="05000000000000000000" pitchFamily="2" charset="2"/>
              <a:buChar char="§"/>
              <a:tabLst>
                <a:tab pos="234950" algn="l"/>
              </a:tabLst>
            </a:pPr>
            <a:endParaRPr lang="en-US" sz="2500" dirty="0">
              <a:solidFill>
                <a:schemeClr val="bg1"/>
              </a:solidFill>
            </a:endParaRPr>
          </a:p>
        </p:txBody>
      </p:sp>
      <p:sp>
        <p:nvSpPr>
          <p:cNvPr id="5" name="TextBox 4">
            <a:extLst>
              <a:ext uri="{FF2B5EF4-FFF2-40B4-BE49-F238E27FC236}">
                <a16:creationId xmlns:a16="http://schemas.microsoft.com/office/drawing/2014/main" id="{BEDF1C26-F446-4B80-8814-4790263CAEF3}"/>
              </a:ext>
            </a:extLst>
          </p:cNvPr>
          <p:cNvSpPr txBox="1"/>
          <p:nvPr/>
        </p:nvSpPr>
        <p:spPr>
          <a:xfrm>
            <a:off x="10744642" y="6562846"/>
            <a:ext cx="1409728" cy="338554"/>
          </a:xfrm>
          <a:prstGeom prst="rect">
            <a:avLst/>
          </a:prstGeom>
          <a:noFill/>
        </p:spPr>
        <p:txBody>
          <a:bodyPr wrap="square" rtlCol="0">
            <a:spAutoFit/>
          </a:bodyPr>
          <a:lstStyle/>
          <a:p>
            <a:r>
              <a:rPr lang="en-US" sz="1600" dirty="0">
                <a:solidFill>
                  <a:srgbClr val="C00000"/>
                </a:solidFill>
              </a:rPr>
              <a:t>Confidential</a:t>
            </a:r>
          </a:p>
        </p:txBody>
      </p:sp>
      <p:pic>
        <p:nvPicPr>
          <p:cNvPr id="6" name="Picture 5">
            <a:extLst>
              <a:ext uri="{FF2B5EF4-FFF2-40B4-BE49-F238E27FC236}">
                <a16:creationId xmlns:a16="http://schemas.microsoft.com/office/drawing/2014/main" id="{6DC4CDD2-76F8-7581-261F-61421BDC8A97}"/>
              </a:ext>
            </a:extLst>
          </p:cNvPr>
          <p:cNvPicPr>
            <a:picLocks noChangeAspect="1"/>
          </p:cNvPicPr>
          <p:nvPr/>
        </p:nvPicPr>
        <p:blipFill>
          <a:blip r:embed="rId2"/>
          <a:srcRect/>
          <a:stretch/>
        </p:blipFill>
        <p:spPr>
          <a:xfrm>
            <a:off x="6324587" y="2438276"/>
            <a:ext cx="5446435" cy="3693477"/>
          </a:xfrm>
          <a:prstGeom prst="rect">
            <a:avLst/>
          </a:prstGeom>
          <a:effectLst>
            <a:outerShdw blurRad="50800" dist="38100" dir="5400000" algn="t" rotWithShape="0">
              <a:prstClr val="black">
                <a:alpha val="43000"/>
              </a:prstClr>
            </a:outerShdw>
          </a:effectLst>
        </p:spPr>
      </p:pic>
    </p:spTree>
    <p:extLst>
      <p:ext uri="{BB962C8B-B14F-4D97-AF65-F5344CB8AC3E}">
        <p14:creationId xmlns:p14="http://schemas.microsoft.com/office/powerpoint/2010/main" val="28168712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FB911F-056D-812C-4FEF-AB189248EC03}"/>
              </a:ext>
            </a:extLst>
          </p:cNvPr>
          <p:cNvPicPr>
            <a:picLocks noChangeAspect="1"/>
          </p:cNvPicPr>
          <p:nvPr/>
        </p:nvPicPr>
        <p:blipFill>
          <a:blip r:embed="rId2"/>
          <a:stretch>
            <a:fillRect/>
          </a:stretch>
        </p:blipFill>
        <p:spPr>
          <a:xfrm>
            <a:off x="0" y="-2"/>
            <a:ext cx="12184305" cy="6858001"/>
          </a:xfrm>
          <a:prstGeom prst="rect">
            <a:avLst/>
          </a:prstGeom>
        </p:spPr>
      </p:pic>
      <p:sp>
        <p:nvSpPr>
          <p:cNvPr id="2" name="Title 1">
            <a:extLst>
              <a:ext uri="{FF2B5EF4-FFF2-40B4-BE49-F238E27FC236}">
                <a16:creationId xmlns:a16="http://schemas.microsoft.com/office/drawing/2014/main" id="{B73AD3A3-070B-E75C-7264-D1B31091FE04}"/>
              </a:ext>
            </a:extLst>
          </p:cNvPr>
          <p:cNvSpPr>
            <a:spLocks noGrp="1"/>
          </p:cNvSpPr>
          <p:nvPr>
            <p:ph type="title"/>
          </p:nvPr>
        </p:nvSpPr>
        <p:spPr>
          <a:xfrm>
            <a:off x="33333" y="570348"/>
            <a:ext cx="6062668" cy="1080938"/>
          </a:xfrm>
        </p:spPr>
        <p:txBody>
          <a:bodyPr/>
          <a:lstStyle/>
          <a:p>
            <a:r>
              <a:rPr lang="en-US" dirty="0">
                <a:solidFill>
                  <a:schemeClr val="bg1"/>
                </a:solidFill>
              </a:rPr>
              <a:t>Background of CAIPS Project</a:t>
            </a:r>
          </a:p>
        </p:txBody>
      </p:sp>
      <p:sp>
        <p:nvSpPr>
          <p:cNvPr id="3" name="Content Placeholder 2">
            <a:extLst>
              <a:ext uri="{FF2B5EF4-FFF2-40B4-BE49-F238E27FC236}">
                <a16:creationId xmlns:a16="http://schemas.microsoft.com/office/drawing/2014/main" id="{A83E065F-6AB2-BD93-9D06-307D77D0C354}"/>
              </a:ext>
            </a:extLst>
          </p:cNvPr>
          <p:cNvSpPr>
            <a:spLocks noGrp="1"/>
          </p:cNvSpPr>
          <p:nvPr>
            <p:ph idx="1"/>
          </p:nvPr>
        </p:nvSpPr>
        <p:spPr>
          <a:xfrm>
            <a:off x="5734228" y="94005"/>
            <a:ext cx="6323888" cy="3913974"/>
          </a:xfrm>
          <a:noFill/>
        </p:spPr>
        <p:txBody>
          <a:bodyPr>
            <a:normAutofit/>
          </a:bodyPr>
          <a:lstStyle/>
          <a:p>
            <a:pPr lvl="1">
              <a:buFont typeface="Wingdings" panose="05000000000000000000" pitchFamily="2" charset="2"/>
              <a:buChar char="§"/>
            </a:pPr>
            <a:endParaRPr lang="en-US" dirty="0">
              <a:solidFill>
                <a:schemeClr val="bg1"/>
              </a:solidFill>
            </a:endParaRPr>
          </a:p>
          <a:p>
            <a:pPr>
              <a:buFont typeface="Wingdings" panose="05000000000000000000" pitchFamily="2" charset="2"/>
              <a:buChar char="§"/>
            </a:pPr>
            <a:r>
              <a:rPr lang="en-US" sz="1900" dirty="0">
                <a:solidFill>
                  <a:schemeClr val="bg1"/>
                </a:solidFill>
              </a:rPr>
              <a:t>For decades, the San Joaquin/Sacramento valleys have served as the principal goods movement corridor for North-South goods movement in California. </a:t>
            </a:r>
          </a:p>
          <a:p>
            <a:pPr>
              <a:buFont typeface="Wingdings" panose="05000000000000000000" pitchFamily="2" charset="2"/>
              <a:buChar char="§"/>
            </a:pPr>
            <a:r>
              <a:rPr lang="en-US" sz="1900" dirty="0">
                <a:solidFill>
                  <a:schemeClr val="bg1"/>
                </a:solidFill>
              </a:rPr>
              <a:t>Although we have two Class One (UP/BNSF) railroads that run north-south through the regions, almost all goods grown here or consumed are moved via truck  </a:t>
            </a:r>
          </a:p>
          <a:p>
            <a:pPr>
              <a:buFont typeface="Wingdings" panose="05000000000000000000" pitchFamily="2" charset="2"/>
              <a:buChar char="§"/>
            </a:pPr>
            <a:r>
              <a:rPr lang="en-US" sz="1900" dirty="0">
                <a:solidFill>
                  <a:schemeClr val="bg1"/>
                </a:solidFill>
              </a:rPr>
              <a:t>The two regions are also home to the world’s most productive agricultural land in the world. </a:t>
            </a:r>
          </a:p>
          <a:p>
            <a:pPr>
              <a:buFont typeface="Wingdings" panose="05000000000000000000" pitchFamily="2" charset="2"/>
              <a:buChar char="§"/>
            </a:pPr>
            <a:r>
              <a:rPr lang="en-US" sz="1900" dirty="0">
                <a:solidFill>
                  <a:schemeClr val="bg1"/>
                </a:solidFill>
              </a:rPr>
              <a:t>Those farms use primarily local/county roads and state highways to move their goods from farm to market. (Exports)  	</a:t>
            </a:r>
          </a:p>
          <a:p>
            <a:endParaRPr lang="en-US" dirty="0"/>
          </a:p>
        </p:txBody>
      </p:sp>
    </p:spTree>
    <p:extLst>
      <p:ext uri="{BB962C8B-B14F-4D97-AF65-F5344CB8AC3E}">
        <p14:creationId xmlns:p14="http://schemas.microsoft.com/office/powerpoint/2010/main" val="22240096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25702-6B43-44C3-A4CF-45F31C41BAFE}"/>
              </a:ext>
            </a:extLst>
          </p:cNvPr>
          <p:cNvSpPr>
            <a:spLocks noGrp="1"/>
          </p:cNvSpPr>
          <p:nvPr>
            <p:ph type="title"/>
          </p:nvPr>
        </p:nvSpPr>
        <p:spPr/>
        <p:txBody>
          <a:bodyPr/>
          <a:lstStyle/>
          <a:p>
            <a:r>
              <a:rPr lang="en-US" dirty="0"/>
              <a:t>CAIPS Project Facts </a:t>
            </a:r>
          </a:p>
        </p:txBody>
      </p:sp>
      <p:sp>
        <p:nvSpPr>
          <p:cNvPr id="3" name="Content Placeholder 2">
            <a:extLst>
              <a:ext uri="{FF2B5EF4-FFF2-40B4-BE49-F238E27FC236}">
                <a16:creationId xmlns:a16="http://schemas.microsoft.com/office/drawing/2014/main" id="{20D549AA-85C5-49ED-92E6-94570ED3DFE6}"/>
              </a:ext>
            </a:extLst>
          </p:cNvPr>
          <p:cNvSpPr>
            <a:spLocks noGrp="1"/>
          </p:cNvSpPr>
          <p:nvPr>
            <p:ph idx="1"/>
          </p:nvPr>
        </p:nvSpPr>
        <p:spPr>
          <a:xfrm>
            <a:off x="461473" y="2315910"/>
            <a:ext cx="10921526" cy="4156331"/>
          </a:xfrm>
        </p:spPr>
        <p:txBody>
          <a:bodyPr>
            <a:normAutofit fontScale="70000" lnSpcReduction="20000"/>
          </a:bodyPr>
          <a:lstStyle/>
          <a:p>
            <a:pPr>
              <a:buFont typeface="Wingdings" panose="05000000000000000000" pitchFamily="2" charset="2"/>
              <a:buChar char="§"/>
            </a:pPr>
            <a:r>
              <a:rPr lang="en-US" dirty="0">
                <a:solidFill>
                  <a:schemeClr val="bg1"/>
                </a:solidFill>
              </a:rPr>
              <a:t>The current population of the San Joaquin Valley and Sacramento regions is approximately 6.5 million people. The average annual population growth rate is 2% annually. These people are consumers. </a:t>
            </a:r>
          </a:p>
          <a:p>
            <a:pPr>
              <a:buFont typeface="Wingdings" panose="05000000000000000000" pitchFamily="2" charset="2"/>
              <a:buChar char="§"/>
            </a:pPr>
            <a:r>
              <a:rPr lang="en-US" dirty="0">
                <a:solidFill>
                  <a:schemeClr val="bg1"/>
                </a:solidFill>
              </a:rPr>
              <a:t>The consumer goods purchased by SJV/SAC consumers are primarily delivered </a:t>
            </a:r>
            <a:r>
              <a:rPr lang="en-US" u="sng" dirty="0">
                <a:solidFill>
                  <a:schemeClr val="bg1"/>
                </a:solidFill>
              </a:rPr>
              <a:t>by trucks </a:t>
            </a:r>
            <a:r>
              <a:rPr lang="en-US" dirty="0">
                <a:solidFill>
                  <a:schemeClr val="bg1"/>
                </a:solidFill>
              </a:rPr>
              <a:t>from the Ports of LA and Long Beach using local streets/state highways (Imports).</a:t>
            </a:r>
          </a:p>
          <a:p>
            <a:pPr>
              <a:buFont typeface="Wingdings" panose="05000000000000000000" pitchFamily="2" charset="2"/>
              <a:buChar char="§"/>
            </a:pPr>
            <a:r>
              <a:rPr lang="en-US" dirty="0">
                <a:solidFill>
                  <a:schemeClr val="bg1"/>
                </a:solidFill>
              </a:rPr>
              <a:t>The San Joaquin and Sacramento Valleys produce the majority of California’s $50 billion agriculture industry </a:t>
            </a:r>
          </a:p>
          <a:p>
            <a:pPr>
              <a:buFont typeface="Wingdings" panose="05000000000000000000" pitchFamily="2" charset="2"/>
              <a:buChar char="§"/>
            </a:pPr>
            <a:r>
              <a:rPr lang="en-US" dirty="0">
                <a:solidFill>
                  <a:schemeClr val="bg1"/>
                </a:solidFill>
              </a:rPr>
              <a:t>The crops grown here are almost moved exclusively from farm to market </a:t>
            </a:r>
            <a:r>
              <a:rPr lang="en-US" u="sng" dirty="0">
                <a:solidFill>
                  <a:schemeClr val="bg1"/>
                </a:solidFill>
              </a:rPr>
              <a:t>by trucks </a:t>
            </a:r>
            <a:r>
              <a:rPr lang="en-US" dirty="0">
                <a:solidFill>
                  <a:schemeClr val="bg1"/>
                </a:solidFill>
              </a:rPr>
              <a:t>using local roads and state highways. The Port of Oakland has served historically as the agriculture port in the state of California. Unfortunately, there are on-going problems that negatively affect agriculture.  </a:t>
            </a:r>
          </a:p>
          <a:p>
            <a:pPr>
              <a:buFont typeface="Wingdings" panose="05000000000000000000" pitchFamily="2" charset="2"/>
              <a:buChar char="§"/>
            </a:pPr>
            <a:r>
              <a:rPr lang="en-US" dirty="0">
                <a:solidFill>
                  <a:schemeClr val="bg1"/>
                </a:solidFill>
              </a:rPr>
              <a:t>In total, approximately 1.1 million (imports/exports) Twenty-foot Equivalent Units (TEUS) move through the San Joaquin Valley annually, </a:t>
            </a:r>
            <a:r>
              <a:rPr lang="en-US" u="sng" dirty="0">
                <a:solidFill>
                  <a:schemeClr val="bg1"/>
                </a:solidFill>
              </a:rPr>
              <a:t>almost all via truck</a:t>
            </a:r>
            <a:r>
              <a:rPr lang="en-US" dirty="0">
                <a:solidFill>
                  <a:schemeClr val="bg1"/>
                </a:solidFill>
              </a:rPr>
              <a:t>.</a:t>
            </a:r>
          </a:p>
          <a:p>
            <a:pPr>
              <a:buFont typeface="Wingdings" panose="05000000000000000000" pitchFamily="2" charset="2"/>
              <a:buChar char="§"/>
            </a:pPr>
            <a:r>
              <a:rPr lang="en-US" dirty="0">
                <a:solidFill>
                  <a:schemeClr val="bg1"/>
                </a:solidFill>
              </a:rPr>
              <a:t>In general, there is a balance of trade between imports/exports within the regions, however due to the seasonality of agriculture, it varies over the course of a year.</a:t>
            </a:r>
          </a:p>
          <a:p>
            <a:pPr>
              <a:buFont typeface="Wingdings" panose="05000000000000000000" pitchFamily="2" charset="2"/>
              <a:buChar char="§"/>
            </a:pPr>
            <a:r>
              <a:rPr lang="en-US" dirty="0">
                <a:solidFill>
                  <a:schemeClr val="bg1"/>
                </a:solidFill>
              </a:rPr>
              <a:t>Due to its central location in California, goods that are destined elsewhere often move through the SJV and Sacramento regions, leaving behind their negative environmental and health impacts-(criteria pollutants/GHG/particulate matter- dust)</a:t>
            </a:r>
          </a:p>
          <a:p>
            <a:pPr>
              <a:buFont typeface="Wingdings" panose="05000000000000000000" pitchFamily="2" charset="2"/>
              <a:buChar char="§"/>
            </a:pPr>
            <a:endParaRPr lang="en-US" dirty="0">
              <a:solidFill>
                <a:schemeClr val="bg1"/>
              </a:solidFill>
            </a:endParaRPr>
          </a:p>
        </p:txBody>
      </p:sp>
    </p:spTree>
    <p:extLst>
      <p:ext uri="{BB962C8B-B14F-4D97-AF65-F5344CB8AC3E}">
        <p14:creationId xmlns:p14="http://schemas.microsoft.com/office/powerpoint/2010/main" val="386920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erl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28000"/>
              </a:schemeClr>
            </a:gs>
            <a:gs pos="50000">
              <a:schemeClr val="phClr">
                <a:shade val="100000"/>
                <a:hueMod val="100000"/>
                <a:satMod val="110000"/>
                <a:lumMod val="130000"/>
              </a:schemeClr>
            </a:gs>
            <a:gs pos="100000">
              <a:schemeClr val="phClr">
                <a:shade val="78000"/>
                <a:hueMod val="118000"/>
                <a:satMod val="12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7DC10E3-4FF5-456B-A359-A0F378C1E5FB}"/>
    </a:ext>
  </a:extLst>
</a:theme>
</file>

<file path=docProps/app.xml><?xml version="1.0" encoding="utf-8"?>
<Properties xmlns="http://schemas.openxmlformats.org/officeDocument/2006/extended-properties" xmlns:vt="http://schemas.openxmlformats.org/officeDocument/2006/docPropsVTypes">
  <Template>TM04033917[[fn=Berlin]]</Template>
  <TotalTime>34370</TotalTime>
  <Words>2159</Words>
  <Application>Microsoft Office PowerPoint</Application>
  <PresentationFormat>Widescreen</PresentationFormat>
  <Paragraphs>257</Paragraphs>
  <Slides>32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Calibri</vt:lpstr>
      <vt:lpstr>Century Gothic</vt:lpstr>
      <vt:lpstr>Trebuchet MS</vt:lpstr>
      <vt:lpstr>Wingdings</vt:lpstr>
      <vt:lpstr>Berlin</vt:lpstr>
      <vt:lpstr>California Inland Port System  Project Briefing</vt:lpstr>
      <vt:lpstr>CAIPS Project-Goods Movement/Environmental/ Economic Benefits </vt:lpstr>
      <vt:lpstr>Class One Railroads  In California</vt:lpstr>
      <vt:lpstr>CAIPS-Project Objectives</vt:lpstr>
      <vt:lpstr> CAIPS- Supply Chain/Goods Movement Benefits </vt:lpstr>
      <vt:lpstr>CAIPS-Environmental Benefits  </vt:lpstr>
      <vt:lpstr>Environmental Benefits</vt:lpstr>
      <vt:lpstr>Background of CAIPS Project</vt:lpstr>
      <vt:lpstr>CAIPS Project Facts </vt:lpstr>
      <vt:lpstr>CAIPS Participants/Partners</vt:lpstr>
      <vt:lpstr>CAIPS Background/Overview-Phase One</vt:lpstr>
      <vt:lpstr>CAIPS Background/Overview -Phase Two </vt:lpstr>
      <vt:lpstr>CAIPS Background/Overview Phase 3</vt:lpstr>
      <vt:lpstr>Phase Four-CAIPS and the USDOT</vt:lpstr>
      <vt:lpstr>CAIPS Project Background </vt:lpstr>
      <vt:lpstr>Project Foundations</vt:lpstr>
      <vt:lpstr>Requires An Engineered Integration of Project Development Across Modes</vt:lpstr>
      <vt:lpstr>CAIPS Project Overview</vt:lpstr>
      <vt:lpstr>CA Inland Port System Delivery Team</vt:lpstr>
      <vt:lpstr>PowerPoint Presentation</vt:lpstr>
      <vt:lpstr>Understanding Of An “Inland Port”</vt:lpstr>
      <vt:lpstr>Two “Elements” of CAIPS- Trade Ports/Satellites </vt:lpstr>
      <vt:lpstr>CAIPS “Trade Ports”</vt:lpstr>
      <vt:lpstr>CAIPS “Satellites”</vt:lpstr>
      <vt:lpstr>CAIPS TradePort Hubs-Satellites</vt:lpstr>
      <vt:lpstr>TradePort Logistics Core </vt:lpstr>
      <vt:lpstr>TradePort Logistics Core</vt:lpstr>
      <vt:lpstr>TradePort Asset Investment Diagram</vt:lpstr>
      <vt:lpstr>Bipartisan Support</vt:lpstr>
      <vt:lpstr> CALSTA Port &amp; Freight Infrastructure Grant Program </vt:lpstr>
      <vt:lpstr>Project Going Forward</vt:lpstr>
      <vt:lpstr>Project Contact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California Inland Port  Ad Hoc Committee</dc:title>
  <dc:creator>Adam Wasserman</dc:creator>
  <cp:lastModifiedBy>Holly Gallo</cp:lastModifiedBy>
  <cp:revision>47</cp:revision>
  <cp:lastPrinted>2022-11-16T16:08:01Z</cp:lastPrinted>
  <dcterms:created xsi:type="dcterms:W3CDTF">2022-04-15T21:27:29Z</dcterms:created>
  <dcterms:modified xsi:type="dcterms:W3CDTF">2022-11-22T17:31:21Z</dcterms:modified>
</cp:coreProperties>
</file>