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442" r:id="rId2"/>
    <p:sldId id="434" r:id="rId3"/>
    <p:sldId id="441" r:id="rId4"/>
    <p:sldId id="412" r:id="rId5"/>
    <p:sldId id="435" r:id="rId6"/>
    <p:sldId id="419" r:id="rId7"/>
    <p:sldId id="415" r:id="rId8"/>
    <p:sldId id="417" r:id="rId9"/>
    <p:sldId id="416" r:id="rId10"/>
    <p:sldId id="438" r:id="rId11"/>
    <p:sldId id="431" r:id="rId12"/>
    <p:sldId id="432" r:id="rId13"/>
    <p:sldId id="433" r:id="rId14"/>
    <p:sldId id="440" r:id="rId15"/>
    <p:sldId id="309" r:id="rId16"/>
    <p:sldId id="406" r:id="rId17"/>
    <p:sldId id="407" r:id="rId18"/>
    <p:sldId id="310" r:id="rId19"/>
    <p:sldId id="276" r:id="rId20"/>
    <p:sldId id="308" r:id="rId21"/>
    <p:sldId id="413" r:id="rId22"/>
    <p:sldId id="437" r:id="rId23"/>
    <p:sldId id="356" r:id="rId24"/>
    <p:sldId id="423" r:id="rId25"/>
    <p:sldId id="389" r:id="rId26"/>
    <p:sldId id="386" r:id="rId27"/>
    <p:sldId id="388" r:id="rId28"/>
    <p:sldId id="335" r:id="rId29"/>
    <p:sldId id="408" r:id="rId30"/>
    <p:sldId id="422" r:id="rId31"/>
    <p:sldId id="259" r:id="rId32"/>
    <p:sldId id="411" r:id="rId33"/>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F09415"/>
    <a:srgbClr val="4A5BD6"/>
    <a:srgbClr val="2B3DBF"/>
    <a:srgbClr val="8696DA"/>
    <a:srgbClr val="FFC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184CD7-E8D4-439B-965C-72139513F258}" v="72" dt="2022-11-15T18:18:36.6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97316" autoAdjust="0"/>
  </p:normalViewPr>
  <p:slideViewPr>
    <p:cSldViewPr snapToGrid="0">
      <p:cViewPr varScale="1">
        <p:scale>
          <a:sx n="158" d="100"/>
          <a:sy n="158" d="100"/>
        </p:scale>
        <p:origin x="462" y="13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0305AC-F8E9-428C-BE05-069E4D8A221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728A240B-437C-488A-9E14-E1D2621C5AA6}">
      <dgm:prSet/>
      <dgm:spPr>
        <a:solidFill>
          <a:schemeClr val="bg2">
            <a:lumMod val="20000"/>
            <a:lumOff val="80000"/>
          </a:schemeClr>
        </a:solidFill>
        <a:ln>
          <a:solidFill>
            <a:schemeClr val="bg1"/>
          </a:solidFill>
        </a:ln>
      </dgm:spPr>
      <dgm:t>
        <a:bodyPr/>
        <a:lstStyle/>
        <a:p>
          <a:r>
            <a:rPr lang="en-US" dirty="0">
              <a:solidFill>
                <a:schemeClr val="bg1"/>
              </a:solidFill>
            </a:rPr>
            <a:t>Logistics Connectivity</a:t>
          </a:r>
        </a:p>
      </dgm:t>
    </dgm:pt>
    <dgm:pt modelId="{A51FE63B-0F22-4F6D-9606-43F25C7441F2}" type="parTrans" cxnId="{8327ECEF-30A1-463F-AB93-F194A33C6907}">
      <dgm:prSet/>
      <dgm:spPr/>
      <dgm:t>
        <a:bodyPr/>
        <a:lstStyle/>
        <a:p>
          <a:endParaRPr lang="en-US"/>
        </a:p>
      </dgm:t>
    </dgm:pt>
    <dgm:pt modelId="{AB0268B8-DF77-44EB-B9A7-7C38ED707800}" type="sibTrans" cxnId="{8327ECEF-30A1-463F-AB93-F194A33C6907}">
      <dgm:prSet/>
      <dgm:spPr/>
      <dgm:t>
        <a:bodyPr/>
        <a:lstStyle/>
        <a:p>
          <a:endParaRPr lang="en-US"/>
        </a:p>
      </dgm:t>
    </dgm:pt>
    <dgm:pt modelId="{FD9C5678-2169-418F-A639-CFEBD10EED0F}">
      <dgm:prSet/>
      <dgm:spPr>
        <a:solidFill>
          <a:schemeClr val="bg2">
            <a:lumMod val="20000"/>
            <a:lumOff val="80000"/>
          </a:schemeClr>
        </a:solidFill>
        <a:ln>
          <a:solidFill>
            <a:schemeClr val="bg1"/>
          </a:solidFill>
        </a:ln>
      </dgm:spPr>
      <dgm:t>
        <a:bodyPr/>
        <a:lstStyle/>
        <a:p>
          <a:r>
            <a:rPr lang="en-US" dirty="0">
              <a:solidFill>
                <a:schemeClr val="bg1"/>
              </a:solidFill>
            </a:rPr>
            <a:t>Clean Energy Platform</a:t>
          </a:r>
        </a:p>
      </dgm:t>
    </dgm:pt>
    <dgm:pt modelId="{40B822BD-B8C8-4EA5-99F2-241394DA7B8A}" type="parTrans" cxnId="{AEB16343-C4B4-4D67-8F1B-B6ED0AA04F65}">
      <dgm:prSet/>
      <dgm:spPr/>
      <dgm:t>
        <a:bodyPr/>
        <a:lstStyle/>
        <a:p>
          <a:endParaRPr lang="en-US"/>
        </a:p>
      </dgm:t>
    </dgm:pt>
    <dgm:pt modelId="{823D29BE-14D9-49DA-B9E2-050F26702EBB}" type="sibTrans" cxnId="{AEB16343-C4B4-4D67-8F1B-B6ED0AA04F65}">
      <dgm:prSet/>
      <dgm:spPr/>
      <dgm:t>
        <a:bodyPr/>
        <a:lstStyle/>
        <a:p>
          <a:endParaRPr lang="en-US"/>
        </a:p>
      </dgm:t>
    </dgm:pt>
    <dgm:pt modelId="{81C1A387-169A-479D-8500-C01E0A7DE9F6}">
      <dgm:prSet/>
      <dgm:spPr>
        <a:solidFill>
          <a:schemeClr val="bg2">
            <a:lumMod val="20000"/>
            <a:lumOff val="80000"/>
          </a:schemeClr>
        </a:solidFill>
        <a:ln>
          <a:solidFill>
            <a:schemeClr val="bg1"/>
          </a:solidFill>
        </a:ln>
      </dgm:spPr>
      <dgm:t>
        <a:bodyPr/>
        <a:lstStyle/>
        <a:p>
          <a:r>
            <a:rPr lang="en-US">
              <a:solidFill>
                <a:schemeClr val="bg1"/>
              </a:solidFill>
            </a:rPr>
            <a:t>Modern Industrial Development</a:t>
          </a:r>
        </a:p>
      </dgm:t>
    </dgm:pt>
    <dgm:pt modelId="{259F30F2-0382-4D05-9C00-3BC1608221C6}" type="parTrans" cxnId="{A2123B8C-2125-4FB1-92A0-30A03F58FE2F}">
      <dgm:prSet/>
      <dgm:spPr/>
      <dgm:t>
        <a:bodyPr/>
        <a:lstStyle/>
        <a:p>
          <a:endParaRPr lang="en-US"/>
        </a:p>
      </dgm:t>
    </dgm:pt>
    <dgm:pt modelId="{66BD2E36-0275-482A-86CA-4162B4A9EC68}" type="sibTrans" cxnId="{A2123B8C-2125-4FB1-92A0-30A03F58FE2F}">
      <dgm:prSet/>
      <dgm:spPr/>
      <dgm:t>
        <a:bodyPr/>
        <a:lstStyle/>
        <a:p>
          <a:endParaRPr lang="en-US"/>
        </a:p>
      </dgm:t>
    </dgm:pt>
    <dgm:pt modelId="{B29133C7-3782-4AC5-99FC-8269D7F37078}">
      <dgm:prSet/>
      <dgm:spPr>
        <a:solidFill>
          <a:schemeClr val="bg2">
            <a:lumMod val="20000"/>
            <a:lumOff val="80000"/>
          </a:schemeClr>
        </a:solidFill>
        <a:ln>
          <a:solidFill>
            <a:schemeClr val="bg1"/>
          </a:solidFill>
        </a:ln>
      </dgm:spPr>
      <dgm:t>
        <a:bodyPr/>
        <a:lstStyle/>
        <a:p>
          <a:r>
            <a:rPr lang="en-US" dirty="0">
              <a:solidFill>
                <a:schemeClr val="bg1"/>
              </a:solidFill>
            </a:rPr>
            <a:t>Economic Development Competitiveness</a:t>
          </a:r>
        </a:p>
      </dgm:t>
    </dgm:pt>
    <dgm:pt modelId="{A66407F8-66AB-44FE-8E78-147DFB7FCBC6}" type="parTrans" cxnId="{90BF9DFE-F4C8-4443-9770-ED4C9A0E41A7}">
      <dgm:prSet/>
      <dgm:spPr/>
      <dgm:t>
        <a:bodyPr/>
        <a:lstStyle/>
        <a:p>
          <a:endParaRPr lang="en-US"/>
        </a:p>
      </dgm:t>
    </dgm:pt>
    <dgm:pt modelId="{599CE945-68F1-4F88-A6EC-140A739EB285}" type="sibTrans" cxnId="{90BF9DFE-F4C8-4443-9770-ED4C9A0E41A7}">
      <dgm:prSet/>
      <dgm:spPr/>
      <dgm:t>
        <a:bodyPr/>
        <a:lstStyle/>
        <a:p>
          <a:endParaRPr lang="en-US"/>
        </a:p>
      </dgm:t>
    </dgm:pt>
    <dgm:pt modelId="{0949C399-3D74-4204-AA35-A079364EDC06}">
      <dgm:prSet/>
      <dgm:spPr>
        <a:solidFill>
          <a:schemeClr val="bg2">
            <a:lumMod val="20000"/>
            <a:lumOff val="80000"/>
          </a:schemeClr>
        </a:solidFill>
        <a:ln>
          <a:solidFill>
            <a:schemeClr val="bg1"/>
          </a:solidFill>
        </a:ln>
      </dgm:spPr>
      <dgm:t>
        <a:bodyPr/>
        <a:lstStyle/>
        <a:p>
          <a:r>
            <a:rPr lang="en-US" dirty="0">
              <a:solidFill>
                <a:schemeClr val="bg1"/>
              </a:solidFill>
            </a:rPr>
            <a:t>Development of TradePorts</a:t>
          </a:r>
        </a:p>
      </dgm:t>
    </dgm:pt>
    <dgm:pt modelId="{9AFBCC9E-C029-4BC6-9685-D621C125AC6C}" type="parTrans" cxnId="{C05F4AE0-F8A7-4CDD-B2EC-08DC0DEFF33F}">
      <dgm:prSet/>
      <dgm:spPr/>
      <dgm:t>
        <a:bodyPr/>
        <a:lstStyle/>
        <a:p>
          <a:endParaRPr lang="en-US"/>
        </a:p>
      </dgm:t>
    </dgm:pt>
    <dgm:pt modelId="{CB11EA55-BDDF-4B57-AC5E-F5552AAA9F8E}" type="sibTrans" cxnId="{C05F4AE0-F8A7-4CDD-B2EC-08DC0DEFF33F}">
      <dgm:prSet/>
      <dgm:spPr/>
      <dgm:t>
        <a:bodyPr/>
        <a:lstStyle/>
        <a:p>
          <a:endParaRPr lang="en-US"/>
        </a:p>
      </dgm:t>
    </dgm:pt>
    <dgm:pt modelId="{4929857D-A1E6-4B13-A2FA-48086EBFBAA4}" type="pres">
      <dgm:prSet presAssocID="{100305AC-F8E9-428C-BE05-069E4D8A2214}" presName="diagram" presStyleCnt="0">
        <dgm:presLayoutVars>
          <dgm:dir/>
          <dgm:resizeHandles val="exact"/>
        </dgm:presLayoutVars>
      </dgm:prSet>
      <dgm:spPr/>
    </dgm:pt>
    <dgm:pt modelId="{A77AAFA9-041F-436F-9CF8-1B6FCA419EDC}" type="pres">
      <dgm:prSet presAssocID="{728A240B-437C-488A-9E14-E1D2621C5AA6}" presName="node" presStyleLbl="node1" presStyleIdx="0" presStyleCnt="5">
        <dgm:presLayoutVars>
          <dgm:bulletEnabled val="1"/>
        </dgm:presLayoutVars>
      </dgm:prSet>
      <dgm:spPr/>
    </dgm:pt>
    <dgm:pt modelId="{8651DF1E-D3C5-4707-9575-5EB45C1DA495}" type="pres">
      <dgm:prSet presAssocID="{AB0268B8-DF77-44EB-B9A7-7C38ED707800}" presName="sibTrans" presStyleCnt="0"/>
      <dgm:spPr/>
    </dgm:pt>
    <dgm:pt modelId="{438D6FEA-99A4-4B44-9D21-6E9B75963652}" type="pres">
      <dgm:prSet presAssocID="{0949C399-3D74-4204-AA35-A079364EDC06}" presName="node" presStyleLbl="node1" presStyleIdx="1" presStyleCnt="5">
        <dgm:presLayoutVars>
          <dgm:bulletEnabled val="1"/>
        </dgm:presLayoutVars>
      </dgm:prSet>
      <dgm:spPr/>
    </dgm:pt>
    <dgm:pt modelId="{3E3CA9B7-7B54-4025-AFE4-81EF04138554}" type="pres">
      <dgm:prSet presAssocID="{CB11EA55-BDDF-4B57-AC5E-F5552AAA9F8E}" presName="sibTrans" presStyleCnt="0"/>
      <dgm:spPr/>
    </dgm:pt>
    <dgm:pt modelId="{0AF53332-8149-4105-B057-604177E69B33}" type="pres">
      <dgm:prSet presAssocID="{FD9C5678-2169-418F-A639-CFEBD10EED0F}" presName="node" presStyleLbl="node1" presStyleIdx="2" presStyleCnt="5">
        <dgm:presLayoutVars>
          <dgm:bulletEnabled val="1"/>
        </dgm:presLayoutVars>
      </dgm:prSet>
      <dgm:spPr/>
    </dgm:pt>
    <dgm:pt modelId="{4638C234-6798-4D7B-812C-E1B921450A43}" type="pres">
      <dgm:prSet presAssocID="{823D29BE-14D9-49DA-B9E2-050F26702EBB}" presName="sibTrans" presStyleCnt="0"/>
      <dgm:spPr/>
    </dgm:pt>
    <dgm:pt modelId="{581A2B6A-B575-4F20-8598-1EF98C4B61DD}" type="pres">
      <dgm:prSet presAssocID="{81C1A387-169A-479D-8500-C01E0A7DE9F6}" presName="node" presStyleLbl="node1" presStyleIdx="3" presStyleCnt="5">
        <dgm:presLayoutVars>
          <dgm:bulletEnabled val="1"/>
        </dgm:presLayoutVars>
      </dgm:prSet>
      <dgm:spPr/>
    </dgm:pt>
    <dgm:pt modelId="{93C6D3D3-843C-4D2B-BBA1-F977F5854237}" type="pres">
      <dgm:prSet presAssocID="{66BD2E36-0275-482A-86CA-4162B4A9EC68}" presName="sibTrans" presStyleCnt="0"/>
      <dgm:spPr/>
    </dgm:pt>
    <dgm:pt modelId="{C4890D69-4E91-478D-8C10-022B9F5C4719}" type="pres">
      <dgm:prSet presAssocID="{B29133C7-3782-4AC5-99FC-8269D7F37078}" presName="node" presStyleLbl="node1" presStyleIdx="4" presStyleCnt="5">
        <dgm:presLayoutVars>
          <dgm:bulletEnabled val="1"/>
        </dgm:presLayoutVars>
      </dgm:prSet>
      <dgm:spPr/>
    </dgm:pt>
  </dgm:ptLst>
  <dgm:cxnLst>
    <dgm:cxn modelId="{13ADC83F-BB60-42FF-8958-5F6E6CFA53F2}" type="presOf" srcId="{FD9C5678-2169-418F-A639-CFEBD10EED0F}" destId="{0AF53332-8149-4105-B057-604177E69B33}" srcOrd="0" destOrd="0" presId="urn:microsoft.com/office/officeart/2005/8/layout/default"/>
    <dgm:cxn modelId="{AEB16343-C4B4-4D67-8F1B-B6ED0AA04F65}" srcId="{100305AC-F8E9-428C-BE05-069E4D8A2214}" destId="{FD9C5678-2169-418F-A639-CFEBD10EED0F}" srcOrd="2" destOrd="0" parTransId="{40B822BD-B8C8-4EA5-99F2-241394DA7B8A}" sibTransId="{823D29BE-14D9-49DA-B9E2-050F26702EBB}"/>
    <dgm:cxn modelId="{555A306D-04B4-47E2-B58D-7CC66396BD07}" type="presOf" srcId="{81C1A387-169A-479D-8500-C01E0A7DE9F6}" destId="{581A2B6A-B575-4F20-8598-1EF98C4B61DD}" srcOrd="0" destOrd="0" presId="urn:microsoft.com/office/officeart/2005/8/layout/default"/>
    <dgm:cxn modelId="{A2123B8C-2125-4FB1-92A0-30A03F58FE2F}" srcId="{100305AC-F8E9-428C-BE05-069E4D8A2214}" destId="{81C1A387-169A-479D-8500-C01E0A7DE9F6}" srcOrd="3" destOrd="0" parTransId="{259F30F2-0382-4D05-9C00-3BC1608221C6}" sibTransId="{66BD2E36-0275-482A-86CA-4162B4A9EC68}"/>
    <dgm:cxn modelId="{FE2DC49E-8D7A-4B14-A1CF-7C589C029A11}" type="presOf" srcId="{0949C399-3D74-4204-AA35-A079364EDC06}" destId="{438D6FEA-99A4-4B44-9D21-6E9B75963652}" srcOrd="0" destOrd="0" presId="urn:microsoft.com/office/officeart/2005/8/layout/default"/>
    <dgm:cxn modelId="{93D30BA5-C345-4EAA-80CF-6BAB8E539A34}" type="presOf" srcId="{B29133C7-3782-4AC5-99FC-8269D7F37078}" destId="{C4890D69-4E91-478D-8C10-022B9F5C4719}" srcOrd="0" destOrd="0" presId="urn:microsoft.com/office/officeart/2005/8/layout/default"/>
    <dgm:cxn modelId="{C05F4AE0-F8A7-4CDD-B2EC-08DC0DEFF33F}" srcId="{100305AC-F8E9-428C-BE05-069E4D8A2214}" destId="{0949C399-3D74-4204-AA35-A079364EDC06}" srcOrd="1" destOrd="0" parTransId="{9AFBCC9E-C029-4BC6-9685-D621C125AC6C}" sibTransId="{CB11EA55-BDDF-4B57-AC5E-F5552AAA9F8E}"/>
    <dgm:cxn modelId="{C3708FEB-5D2E-4EA4-893E-83BE8B1B3F65}" type="presOf" srcId="{100305AC-F8E9-428C-BE05-069E4D8A2214}" destId="{4929857D-A1E6-4B13-A2FA-48086EBFBAA4}" srcOrd="0" destOrd="0" presId="urn:microsoft.com/office/officeart/2005/8/layout/default"/>
    <dgm:cxn modelId="{8327ECEF-30A1-463F-AB93-F194A33C6907}" srcId="{100305AC-F8E9-428C-BE05-069E4D8A2214}" destId="{728A240B-437C-488A-9E14-E1D2621C5AA6}" srcOrd="0" destOrd="0" parTransId="{A51FE63B-0F22-4F6D-9606-43F25C7441F2}" sibTransId="{AB0268B8-DF77-44EB-B9A7-7C38ED707800}"/>
    <dgm:cxn modelId="{311491F3-C968-43C3-A755-79C58EE16B9F}" type="presOf" srcId="{728A240B-437C-488A-9E14-E1D2621C5AA6}" destId="{A77AAFA9-041F-436F-9CF8-1B6FCA419EDC}" srcOrd="0" destOrd="0" presId="urn:microsoft.com/office/officeart/2005/8/layout/default"/>
    <dgm:cxn modelId="{90BF9DFE-F4C8-4443-9770-ED4C9A0E41A7}" srcId="{100305AC-F8E9-428C-BE05-069E4D8A2214}" destId="{B29133C7-3782-4AC5-99FC-8269D7F37078}" srcOrd="4" destOrd="0" parTransId="{A66407F8-66AB-44FE-8E78-147DFB7FCBC6}" sibTransId="{599CE945-68F1-4F88-A6EC-140A739EB285}"/>
    <dgm:cxn modelId="{57D9918A-B960-40F3-9C66-F1B46B970715}" type="presParOf" srcId="{4929857D-A1E6-4B13-A2FA-48086EBFBAA4}" destId="{A77AAFA9-041F-436F-9CF8-1B6FCA419EDC}" srcOrd="0" destOrd="0" presId="urn:microsoft.com/office/officeart/2005/8/layout/default"/>
    <dgm:cxn modelId="{AEFBCBE9-6D96-468A-A8C8-7E3770A87637}" type="presParOf" srcId="{4929857D-A1E6-4B13-A2FA-48086EBFBAA4}" destId="{8651DF1E-D3C5-4707-9575-5EB45C1DA495}" srcOrd="1" destOrd="0" presId="urn:microsoft.com/office/officeart/2005/8/layout/default"/>
    <dgm:cxn modelId="{44EB918C-B080-493C-8090-A6A2BA3143C8}" type="presParOf" srcId="{4929857D-A1E6-4B13-A2FA-48086EBFBAA4}" destId="{438D6FEA-99A4-4B44-9D21-6E9B75963652}" srcOrd="2" destOrd="0" presId="urn:microsoft.com/office/officeart/2005/8/layout/default"/>
    <dgm:cxn modelId="{F021FC9D-20B4-4D47-818C-8099F9130FF7}" type="presParOf" srcId="{4929857D-A1E6-4B13-A2FA-48086EBFBAA4}" destId="{3E3CA9B7-7B54-4025-AFE4-81EF04138554}" srcOrd="3" destOrd="0" presId="urn:microsoft.com/office/officeart/2005/8/layout/default"/>
    <dgm:cxn modelId="{DFC9CC2B-E4BF-4370-A2EE-7544B9290E74}" type="presParOf" srcId="{4929857D-A1E6-4B13-A2FA-48086EBFBAA4}" destId="{0AF53332-8149-4105-B057-604177E69B33}" srcOrd="4" destOrd="0" presId="urn:microsoft.com/office/officeart/2005/8/layout/default"/>
    <dgm:cxn modelId="{45FDB5CE-331B-46FF-84CE-C1FF3240A845}" type="presParOf" srcId="{4929857D-A1E6-4B13-A2FA-48086EBFBAA4}" destId="{4638C234-6798-4D7B-812C-E1B921450A43}" srcOrd="5" destOrd="0" presId="urn:microsoft.com/office/officeart/2005/8/layout/default"/>
    <dgm:cxn modelId="{4EF9F4A8-2508-4E4E-A119-A2170515781F}" type="presParOf" srcId="{4929857D-A1E6-4B13-A2FA-48086EBFBAA4}" destId="{581A2B6A-B575-4F20-8598-1EF98C4B61DD}" srcOrd="6" destOrd="0" presId="urn:microsoft.com/office/officeart/2005/8/layout/default"/>
    <dgm:cxn modelId="{1012E934-4D37-47D8-8D5B-7F7CB6BFD1C0}" type="presParOf" srcId="{4929857D-A1E6-4B13-A2FA-48086EBFBAA4}" destId="{93C6D3D3-843C-4D2B-BBA1-F977F5854237}" srcOrd="7" destOrd="0" presId="urn:microsoft.com/office/officeart/2005/8/layout/default"/>
    <dgm:cxn modelId="{91773CDF-E538-423E-BDEB-FB3AEC86EE34}" type="presParOf" srcId="{4929857D-A1E6-4B13-A2FA-48086EBFBAA4}" destId="{C4890D69-4E91-478D-8C10-022B9F5C471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02957A-4171-4B35-AA21-2923576978A4}" type="doc">
      <dgm:prSet loTypeId="urn:microsoft.com/office/officeart/2005/8/layout/vList3" loCatId="list" qsTypeId="urn:microsoft.com/office/officeart/2005/8/quickstyle/simple1" qsCatId="simple" csTypeId="urn:microsoft.com/office/officeart/2005/8/colors/accent1_2" csCatId="accent1" phldr="1"/>
      <dgm:spPr/>
    </dgm:pt>
    <dgm:pt modelId="{B0EB53AB-805D-4190-8479-96DDE1BF778C}">
      <dgm:prSet phldrT="[Text]"/>
      <dgm:spPr>
        <a:solidFill>
          <a:schemeClr val="accent5">
            <a:lumMod val="60000"/>
            <a:lumOff val="40000"/>
          </a:schemeClr>
        </a:solidFill>
      </dgm:spPr>
      <dgm:t>
        <a:bodyPr/>
        <a:lstStyle/>
        <a:p>
          <a:pPr>
            <a:buNone/>
          </a:pPr>
          <a:r>
            <a:rPr lang="en-US" dirty="0">
              <a:solidFill>
                <a:schemeClr val="bg1"/>
              </a:solidFill>
            </a:rPr>
            <a:t>Finalize Organizational/Delivery Entity, Financing Structure Development, Establish Partners</a:t>
          </a:r>
          <a:endParaRPr lang="en-US" dirty="0"/>
        </a:p>
      </dgm:t>
    </dgm:pt>
    <dgm:pt modelId="{92E60533-3329-4592-B47B-3D1AAD0DF04D}" type="parTrans" cxnId="{1463FF8D-3865-448C-AD6B-32BF5313C79A}">
      <dgm:prSet/>
      <dgm:spPr/>
      <dgm:t>
        <a:bodyPr/>
        <a:lstStyle/>
        <a:p>
          <a:endParaRPr lang="en-US"/>
        </a:p>
      </dgm:t>
    </dgm:pt>
    <dgm:pt modelId="{54E81A07-C03B-4B82-A987-7CB188CB8E3D}" type="sibTrans" cxnId="{1463FF8D-3865-448C-AD6B-32BF5313C79A}">
      <dgm:prSet/>
      <dgm:spPr/>
      <dgm:t>
        <a:bodyPr/>
        <a:lstStyle/>
        <a:p>
          <a:endParaRPr lang="en-US"/>
        </a:p>
      </dgm:t>
    </dgm:pt>
    <dgm:pt modelId="{8E2017E7-22E0-47D8-8B72-5F59CAB4FE59}">
      <dgm:prSet phldrT="[Text]"/>
      <dgm:spPr>
        <a:solidFill>
          <a:schemeClr val="accent5">
            <a:lumMod val="60000"/>
            <a:lumOff val="40000"/>
          </a:schemeClr>
        </a:solidFill>
      </dgm:spPr>
      <dgm:t>
        <a:bodyPr/>
        <a:lstStyle/>
        <a:p>
          <a:pPr>
            <a:buNone/>
          </a:pPr>
          <a:r>
            <a:rPr lang="en-US" dirty="0">
              <a:solidFill>
                <a:schemeClr val="bg1"/>
              </a:solidFill>
            </a:rPr>
            <a:t>Site Selection Begun, Acquire Sites, First TradePorts Under Construction, Clean Energy Deals In-Place, Risk Capital Investment Partners, Shipper/Partners Announced </a:t>
          </a:r>
          <a:endParaRPr lang="en-US" dirty="0"/>
        </a:p>
      </dgm:t>
    </dgm:pt>
    <dgm:pt modelId="{957A9E77-3279-4E1C-9155-27F58C6BDFB7}" type="parTrans" cxnId="{8BA62698-C1F2-4D4F-88CE-DA59A5E82709}">
      <dgm:prSet/>
      <dgm:spPr/>
      <dgm:t>
        <a:bodyPr/>
        <a:lstStyle/>
        <a:p>
          <a:endParaRPr lang="en-US"/>
        </a:p>
      </dgm:t>
    </dgm:pt>
    <dgm:pt modelId="{59630E34-583D-4047-8B78-E2E508C38D01}" type="sibTrans" cxnId="{8BA62698-C1F2-4D4F-88CE-DA59A5E82709}">
      <dgm:prSet/>
      <dgm:spPr/>
      <dgm:t>
        <a:bodyPr/>
        <a:lstStyle/>
        <a:p>
          <a:endParaRPr lang="en-US"/>
        </a:p>
      </dgm:t>
    </dgm:pt>
    <dgm:pt modelId="{23806E45-B59B-4EE4-B684-4F8A71B35AEC}">
      <dgm:prSet phldrT="[Text]"/>
      <dgm:spPr>
        <a:solidFill>
          <a:schemeClr val="accent5">
            <a:lumMod val="60000"/>
            <a:lumOff val="40000"/>
          </a:schemeClr>
        </a:solidFill>
      </dgm:spPr>
      <dgm:t>
        <a:bodyPr/>
        <a:lstStyle/>
        <a:p>
          <a:pPr>
            <a:buNone/>
          </a:pPr>
          <a:r>
            <a:rPr lang="en-US" dirty="0">
              <a:solidFill>
                <a:schemeClr val="bg1"/>
              </a:solidFill>
            </a:rPr>
            <a:t>All TradePort Sites Under Control, Operations Begun, Initial Development of Investment Districts</a:t>
          </a:r>
          <a:endParaRPr lang="en-US" dirty="0"/>
        </a:p>
      </dgm:t>
    </dgm:pt>
    <dgm:pt modelId="{ABD00818-65F1-41A1-862F-C4DB84923A3B}" type="parTrans" cxnId="{1385E9A2-D7E0-4D1C-80E1-04CCBD3939FF}">
      <dgm:prSet/>
      <dgm:spPr/>
      <dgm:t>
        <a:bodyPr/>
        <a:lstStyle/>
        <a:p>
          <a:endParaRPr lang="en-US"/>
        </a:p>
      </dgm:t>
    </dgm:pt>
    <dgm:pt modelId="{9AE9CFC7-F404-489D-936C-BBF4545C9648}" type="sibTrans" cxnId="{1385E9A2-D7E0-4D1C-80E1-04CCBD3939FF}">
      <dgm:prSet/>
      <dgm:spPr/>
      <dgm:t>
        <a:bodyPr/>
        <a:lstStyle/>
        <a:p>
          <a:endParaRPr lang="en-US"/>
        </a:p>
      </dgm:t>
    </dgm:pt>
    <dgm:pt modelId="{B9EF549D-3145-4466-BD9C-BC875182899E}" type="pres">
      <dgm:prSet presAssocID="{2102957A-4171-4B35-AA21-2923576978A4}" presName="linearFlow" presStyleCnt="0">
        <dgm:presLayoutVars>
          <dgm:dir/>
          <dgm:resizeHandles val="exact"/>
        </dgm:presLayoutVars>
      </dgm:prSet>
      <dgm:spPr/>
    </dgm:pt>
    <dgm:pt modelId="{A3407966-7609-4534-96AB-C34489028B8B}" type="pres">
      <dgm:prSet presAssocID="{B0EB53AB-805D-4190-8479-96DDE1BF778C}" presName="composite" presStyleCnt="0"/>
      <dgm:spPr/>
    </dgm:pt>
    <dgm:pt modelId="{73EFAD72-ACE0-483D-9813-4EE9F6D6F96D}" type="pres">
      <dgm:prSet presAssocID="{B0EB53AB-805D-4190-8479-96DDE1BF778C}" presName="imgShp" presStyleLbl="fgImgPlace1" presStyleIdx="0" presStyleCnt="3"/>
      <dgm:spPr>
        <a:solidFill>
          <a:schemeClr val="accent1">
            <a:lumMod val="20000"/>
            <a:lumOff val="80000"/>
          </a:schemeClr>
        </a:solidFill>
      </dgm:spPr>
    </dgm:pt>
    <dgm:pt modelId="{F13D179D-D77B-4FA4-AB89-685202A1D454}" type="pres">
      <dgm:prSet presAssocID="{B0EB53AB-805D-4190-8479-96DDE1BF778C}" presName="txShp" presStyleLbl="node1" presStyleIdx="0" presStyleCnt="3">
        <dgm:presLayoutVars>
          <dgm:bulletEnabled val="1"/>
        </dgm:presLayoutVars>
      </dgm:prSet>
      <dgm:spPr/>
    </dgm:pt>
    <dgm:pt modelId="{583A956E-0A8D-497E-9321-89B2A0173BA0}" type="pres">
      <dgm:prSet presAssocID="{54E81A07-C03B-4B82-A987-7CB188CB8E3D}" presName="spacing" presStyleCnt="0"/>
      <dgm:spPr/>
    </dgm:pt>
    <dgm:pt modelId="{C3508DEB-C23D-4903-B8BD-DE7EB3DF191B}" type="pres">
      <dgm:prSet presAssocID="{8E2017E7-22E0-47D8-8B72-5F59CAB4FE59}" presName="composite" presStyleCnt="0"/>
      <dgm:spPr/>
    </dgm:pt>
    <dgm:pt modelId="{ADAB4AE3-F8E3-489C-B27A-4354DA41F057}" type="pres">
      <dgm:prSet presAssocID="{8E2017E7-22E0-47D8-8B72-5F59CAB4FE59}" presName="imgShp" presStyleLbl="fgImgPlace1" presStyleIdx="1" presStyleCnt="3"/>
      <dgm:spPr>
        <a:solidFill>
          <a:schemeClr val="accent1">
            <a:lumMod val="20000"/>
            <a:lumOff val="80000"/>
          </a:schemeClr>
        </a:solidFill>
      </dgm:spPr>
    </dgm:pt>
    <dgm:pt modelId="{445D68AB-D666-4F92-BB23-D786C807BF27}" type="pres">
      <dgm:prSet presAssocID="{8E2017E7-22E0-47D8-8B72-5F59CAB4FE59}" presName="txShp" presStyleLbl="node1" presStyleIdx="1" presStyleCnt="3">
        <dgm:presLayoutVars>
          <dgm:bulletEnabled val="1"/>
        </dgm:presLayoutVars>
      </dgm:prSet>
      <dgm:spPr/>
    </dgm:pt>
    <dgm:pt modelId="{B06A6AD4-E70C-4BF2-BF48-430CCC981A55}" type="pres">
      <dgm:prSet presAssocID="{59630E34-583D-4047-8B78-E2E508C38D01}" presName="spacing" presStyleCnt="0"/>
      <dgm:spPr/>
    </dgm:pt>
    <dgm:pt modelId="{E6762490-955E-4F80-A81E-99B783671402}" type="pres">
      <dgm:prSet presAssocID="{23806E45-B59B-4EE4-B684-4F8A71B35AEC}" presName="composite" presStyleCnt="0"/>
      <dgm:spPr/>
    </dgm:pt>
    <dgm:pt modelId="{C57D735A-12BF-469B-AFE9-DDC07FAD6189}" type="pres">
      <dgm:prSet presAssocID="{23806E45-B59B-4EE4-B684-4F8A71B35AEC}" presName="imgShp" presStyleLbl="fgImgPlace1" presStyleIdx="2" presStyleCnt="3"/>
      <dgm:spPr>
        <a:solidFill>
          <a:schemeClr val="accent1">
            <a:lumMod val="20000"/>
            <a:lumOff val="80000"/>
          </a:schemeClr>
        </a:solidFill>
      </dgm:spPr>
    </dgm:pt>
    <dgm:pt modelId="{8E96E0A6-BE84-4978-AD96-6D0AC0AEE750}" type="pres">
      <dgm:prSet presAssocID="{23806E45-B59B-4EE4-B684-4F8A71B35AEC}" presName="txShp" presStyleLbl="node1" presStyleIdx="2" presStyleCnt="3" custLinFactNeighborX="-546">
        <dgm:presLayoutVars>
          <dgm:bulletEnabled val="1"/>
        </dgm:presLayoutVars>
      </dgm:prSet>
      <dgm:spPr/>
    </dgm:pt>
  </dgm:ptLst>
  <dgm:cxnLst>
    <dgm:cxn modelId="{AE31EB14-0636-483B-BF65-FE163A9A63CB}" type="presOf" srcId="{23806E45-B59B-4EE4-B684-4F8A71B35AEC}" destId="{8E96E0A6-BE84-4978-AD96-6D0AC0AEE750}" srcOrd="0" destOrd="0" presId="urn:microsoft.com/office/officeart/2005/8/layout/vList3"/>
    <dgm:cxn modelId="{06A4413D-57A9-41C3-9A52-0D59D9D68D9F}" type="presOf" srcId="{2102957A-4171-4B35-AA21-2923576978A4}" destId="{B9EF549D-3145-4466-BD9C-BC875182899E}" srcOrd="0" destOrd="0" presId="urn:microsoft.com/office/officeart/2005/8/layout/vList3"/>
    <dgm:cxn modelId="{DE19844F-437D-4B57-8EBB-C701934D5B12}" type="presOf" srcId="{B0EB53AB-805D-4190-8479-96DDE1BF778C}" destId="{F13D179D-D77B-4FA4-AB89-685202A1D454}" srcOrd="0" destOrd="0" presId="urn:microsoft.com/office/officeart/2005/8/layout/vList3"/>
    <dgm:cxn modelId="{1463FF8D-3865-448C-AD6B-32BF5313C79A}" srcId="{2102957A-4171-4B35-AA21-2923576978A4}" destId="{B0EB53AB-805D-4190-8479-96DDE1BF778C}" srcOrd="0" destOrd="0" parTransId="{92E60533-3329-4592-B47B-3D1AAD0DF04D}" sibTransId="{54E81A07-C03B-4B82-A987-7CB188CB8E3D}"/>
    <dgm:cxn modelId="{8BA62698-C1F2-4D4F-88CE-DA59A5E82709}" srcId="{2102957A-4171-4B35-AA21-2923576978A4}" destId="{8E2017E7-22E0-47D8-8B72-5F59CAB4FE59}" srcOrd="1" destOrd="0" parTransId="{957A9E77-3279-4E1C-9155-27F58C6BDFB7}" sibTransId="{59630E34-583D-4047-8B78-E2E508C38D01}"/>
    <dgm:cxn modelId="{1385E9A2-D7E0-4D1C-80E1-04CCBD3939FF}" srcId="{2102957A-4171-4B35-AA21-2923576978A4}" destId="{23806E45-B59B-4EE4-B684-4F8A71B35AEC}" srcOrd="2" destOrd="0" parTransId="{ABD00818-65F1-41A1-862F-C4DB84923A3B}" sibTransId="{9AE9CFC7-F404-489D-936C-BBF4545C9648}"/>
    <dgm:cxn modelId="{D7CDE9FD-2D39-497F-9AA8-F890D20E20EB}" type="presOf" srcId="{8E2017E7-22E0-47D8-8B72-5F59CAB4FE59}" destId="{445D68AB-D666-4F92-BB23-D786C807BF27}" srcOrd="0" destOrd="0" presId="urn:microsoft.com/office/officeart/2005/8/layout/vList3"/>
    <dgm:cxn modelId="{11D64D14-9569-46D6-BC7D-3478AE7074A3}" type="presParOf" srcId="{B9EF549D-3145-4466-BD9C-BC875182899E}" destId="{A3407966-7609-4534-96AB-C34489028B8B}" srcOrd="0" destOrd="0" presId="urn:microsoft.com/office/officeart/2005/8/layout/vList3"/>
    <dgm:cxn modelId="{0D02A296-906F-48D9-9FBD-0C57BF6978CB}" type="presParOf" srcId="{A3407966-7609-4534-96AB-C34489028B8B}" destId="{73EFAD72-ACE0-483D-9813-4EE9F6D6F96D}" srcOrd="0" destOrd="0" presId="urn:microsoft.com/office/officeart/2005/8/layout/vList3"/>
    <dgm:cxn modelId="{E8ACBC67-82AF-492E-8F1B-8DEC65DE5824}" type="presParOf" srcId="{A3407966-7609-4534-96AB-C34489028B8B}" destId="{F13D179D-D77B-4FA4-AB89-685202A1D454}" srcOrd="1" destOrd="0" presId="urn:microsoft.com/office/officeart/2005/8/layout/vList3"/>
    <dgm:cxn modelId="{52262796-DF51-4C9F-80C2-922CB2E57AEC}" type="presParOf" srcId="{B9EF549D-3145-4466-BD9C-BC875182899E}" destId="{583A956E-0A8D-497E-9321-89B2A0173BA0}" srcOrd="1" destOrd="0" presId="urn:microsoft.com/office/officeart/2005/8/layout/vList3"/>
    <dgm:cxn modelId="{FF40BEC5-9BE0-442F-9390-7752EADC3D6F}" type="presParOf" srcId="{B9EF549D-3145-4466-BD9C-BC875182899E}" destId="{C3508DEB-C23D-4903-B8BD-DE7EB3DF191B}" srcOrd="2" destOrd="0" presId="urn:microsoft.com/office/officeart/2005/8/layout/vList3"/>
    <dgm:cxn modelId="{CB80965E-FFD6-4278-BFC9-43D0959AD495}" type="presParOf" srcId="{C3508DEB-C23D-4903-B8BD-DE7EB3DF191B}" destId="{ADAB4AE3-F8E3-489C-B27A-4354DA41F057}" srcOrd="0" destOrd="0" presId="urn:microsoft.com/office/officeart/2005/8/layout/vList3"/>
    <dgm:cxn modelId="{0CA914F7-F95E-47AF-B252-AD27E047EC68}" type="presParOf" srcId="{C3508DEB-C23D-4903-B8BD-DE7EB3DF191B}" destId="{445D68AB-D666-4F92-BB23-D786C807BF27}" srcOrd="1" destOrd="0" presId="urn:microsoft.com/office/officeart/2005/8/layout/vList3"/>
    <dgm:cxn modelId="{43264A62-D65F-451C-962B-19AC6A308098}" type="presParOf" srcId="{B9EF549D-3145-4466-BD9C-BC875182899E}" destId="{B06A6AD4-E70C-4BF2-BF48-430CCC981A55}" srcOrd="3" destOrd="0" presId="urn:microsoft.com/office/officeart/2005/8/layout/vList3"/>
    <dgm:cxn modelId="{A677B800-3957-46D1-942E-5ACFD2293D64}" type="presParOf" srcId="{B9EF549D-3145-4466-BD9C-BC875182899E}" destId="{E6762490-955E-4F80-A81E-99B783671402}" srcOrd="4" destOrd="0" presId="urn:microsoft.com/office/officeart/2005/8/layout/vList3"/>
    <dgm:cxn modelId="{168CCD6C-6C79-4DAC-8F16-FF494CB9FCFB}" type="presParOf" srcId="{E6762490-955E-4F80-A81E-99B783671402}" destId="{C57D735A-12BF-469B-AFE9-DDC07FAD6189}" srcOrd="0" destOrd="0" presId="urn:microsoft.com/office/officeart/2005/8/layout/vList3"/>
    <dgm:cxn modelId="{0E1DB700-9865-4560-A408-B8EE088FBCC3}" type="presParOf" srcId="{E6762490-955E-4F80-A81E-99B783671402}" destId="{8E96E0A6-BE84-4978-AD96-6D0AC0AEE75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7AAFA9-041F-436F-9CF8-1B6FCA419EDC}">
      <dsp:nvSpPr>
        <dsp:cNvPr id="0" name=""/>
        <dsp:cNvSpPr/>
      </dsp:nvSpPr>
      <dsp:spPr>
        <a:xfrm>
          <a:off x="0"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Logistics Connectivity</a:t>
          </a:r>
        </a:p>
      </dsp:txBody>
      <dsp:txXfrm>
        <a:off x="0" y="317696"/>
        <a:ext cx="2539999" cy="1524000"/>
      </dsp:txXfrm>
    </dsp:sp>
    <dsp:sp modelId="{438D6FEA-99A4-4B44-9D21-6E9B75963652}">
      <dsp:nvSpPr>
        <dsp:cNvPr id="0" name=""/>
        <dsp:cNvSpPr/>
      </dsp:nvSpPr>
      <dsp:spPr>
        <a:xfrm>
          <a:off x="2794000"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Development of TradePorts</a:t>
          </a:r>
        </a:p>
      </dsp:txBody>
      <dsp:txXfrm>
        <a:off x="2794000" y="317696"/>
        <a:ext cx="2539999" cy="1524000"/>
      </dsp:txXfrm>
    </dsp:sp>
    <dsp:sp modelId="{0AF53332-8149-4105-B057-604177E69B33}">
      <dsp:nvSpPr>
        <dsp:cNvPr id="0" name=""/>
        <dsp:cNvSpPr/>
      </dsp:nvSpPr>
      <dsp:spPr>
        <a:xfrm>
          <a:off x="5587999" y="317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Clean Energy Platform</a:t>
          </a:r>
        </a:p>
      </dsp:txBody>
      <dsp:txXfrm>
        <a:off x="5587999" y="317696"/>
        <a:ext cx="2539999" cy="1524000"/>
      </dsp:txXfrm>
    </dsp:sp>
    <dsp:sp modelId="{581A2B6A-B575-4F20-8598-1EF98C4B61DD}">
      <dsp:nvSpPr>
        <dsp:cNvPr id="0" name=""/>
        <dsp:cNvSpPr/>
      </dsp:nvSpPr>
      <dsp:spPr>
        <a:xfrm>
          <a:off x="1397000" y="2095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solidFill>
                <a:schemeClr val="bg1"/>
              </a:solidFill>
            </a:rPr>
            <a:t>Modern Industrial Development</a:t>
          </a:r>
        </a:p>
      </dsp:txBody>
      <dsp:txXfrm>
        <a:off x="1397000" y="2095696"/>
        <a:ext cx="2539999" cy="1524000"/>
      </dsp:txXfrm>
    </dsp:sp>
    <dsp:sp modelId="{C4890D69-4E91-478D-8C10-022B9F5C4719}">
      <dsp:nvSpPr>
        <dsp:cNvPr id="0" name=""/>
        <dsp:cNvSpPr/>
      </dsp:nvSpPr>
      <dsp:spPr>
        <a:xfrm>
          <a:off x="4191000" y="2095696"/>
          <a:ext cx="2539999" cy="1524000"/>
        </a:xfrm>
        <a:prstGeom prst="rect">
          <a:avLst/>
        </a:prstGeom>
        <a:solidFill>
          <a:schemeClr val="bg2">
            <a:lumMod val="20000"/>
            <a:lumOff val="80000"/>
          </a:schemeClr>
        </a:solidFill>
        <a:ln w="127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Economic Development Competitiveness</a:t>
          </a:r>
        </a:p>
      </dsp:txBody>
      <dsp:txXfrm>
        <a:off x="4191000" y="2095696"/>
        <a:ext cx="2539999" cy="152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D179D-D77B-4FA4-AB89-685202A1D454}">
      <dsp:nvSpPr>
        <dsp:cNvPr id="0" name=""/>
        <dsp:cNvSpPr/>
      </dsp:nvSpPr>
      <dsp:spPr>
        <a:xfrm rot="10800000">
          <a:off x="2456721" y="1562"/>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Finalize Organizational/Delivery Entity, Financing Structure Development, Establish Partners</a:t>
          </a:r>
          <a:endParaRPr lang="en-US" sz="2200" kern="1200" dirty="0"/>
        </a:p>
      </dsp:txBody>
      <dsp:txXfrm rot="10800000">
        <a:off x="2773346" y="1562"/>
        <a:ext cx="8179874" cy="1266501"/>
      </dsp:txXfrm>
    </dsp:sp>
    <dsp:sp modelId="{73EFAD72-ACE0-483D-9813-4EE9F6D6F96D}">
      <dsp:nvSpPr>
        <dsp:cNvPr id="0" name=""/>
        <dsp:cNvSpPr/>
      </dsp:nvSpPr>
      <dsp:spPr>
        <a:xfrm>
          <a:off x="1823470" y="1562"/>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5D68AB-D666-4F92-BB23-D786C807BF27}">
      <dsp:nvSpPr>
        <dsp:cNvPr id="0" name=""/>
        <dsp:cNvSpPr/>
      </dsp:nvSpPr>
      <dsp:spPr>
        <a:xfrm rot="10800000">
          <a:off x="2456721" y="1598207"/>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Site Selection Begun, Acquire Sites, First TradePorts Under Construction, Clean Energy Deals In-Place, Risk Capital Investment Partners, Shipper/Partners Announced </a:t>
          </a:r>
          <a:endParaRPr lang="en-US" sz="2200" kern="1200" dirty="0"/>
        </a:p>
      </dsp:txBody>
      <dsp:txXfrm rot="10800000">
        <a:off x="2773346" y="1598207"/>
        <a:ext cx="8179874" cy="1266501"/>
      </dsp:txXfrm>
    </dsp:sp>
    <dsp:sp modelId="{ADAB4AE3-F8E3-489C-B27A-4354DA41F057}">
      <dsp:nvSpPr>
        <dsp:cNvPr id="0" name=""/>
        <dsp:cNvSpPr/>
      </dsp:nvSpPr>
      <dsp:spPr>
        <a:xfrm>
          <a:off x="1823470" y="1598207"/>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96E0A6-BE84-4978-AD96-6D0AC0AEE750}">
      <dsp:nvSpPr>
        <dsp:cNvPr id="0" name=""/>
        <dsp:cNvSpPr/>
      </dsp:nvSpPr>
      <dsp:spPr>
        <a:xfrm rot="10800000">
          <a:off x="2410330" y="3194852"/>
          <a:ext cx="8496499" cy="1266501"/>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492" tIns="83820" rIns="156464"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chemeClr val="bg1"/>
              </a:solidFill>
            </a:rPr>
            <a:t>All TradePort Sites Under Control, Operations Begun, Initial Development of Investment Districts</a:t>
          </a:r>
          <a:endParaRPr lang="en-US" sz="2200" kern="1200" dirty="0"/>
        </a:p>
      </dsp:txBody>
      <dsp:txXfrm rot="10800000">
        <a:off x="2726955" y="3194852"/>
        <a:ext cx="8179874" cy="1266501"/>
      </dsp:txXfrm>
    </dsp:sp>
    <dsp:sp modelId="{C57D735A-12BF-469B-AFE9-DDC07FAD6189}">
      <dsp:nvSpPr>
        <dsp:cNvPr id="0" name=""/>
        <dsp:cNvSpPr/>
      </dsp:nvSpPr>
      <dsp:spPr>
        <a:xfrm>
          <a:off x="1823470" y="3194852"/>
          <a:ext cx="1266501" cy="1266501"/>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15339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3858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7808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964500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4886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11/16/2022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0524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11/16/2022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8311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138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smtClean="0"/>
              <a:t>11/16/2022</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78056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9531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3679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892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07914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45254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11/16/2022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05321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0601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11/16/2022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90647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11/16/2022</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22400206"/>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png"/><Relationship Id="rId7" Type="http://schemas.openxmlformats.org/officeDocument/2006/relationships/slide" Target="slide15.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g"/><Relationship Id="rId4" Type="http://schemas.openxmlformats.org/officeDocument/2006/relationships/image" Target="../media/image23.png"/><Relationship Id="rId9" Type="http://schemas.openxmlformats.org/officeDocument/2006/relationships/image" Target="../media/image6.jp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hyperlink" Target="mailto:sjhutti@fresnocog.org" TargetMode="External"/><Relationship Id="rId2" Type="http://schemas.openxmlformats.org/officeDocument/2006/relationships/hyperlink" Target="mailto:tboren@fresnocog.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540157" y="631787"/>
            <a:ext cx="8477987" cy="1450757"/>
          </a:xfrm>
        </p:spPr>
        <p:txBody>
          <a:bodyPr>
            <a:normAutofit fontScale="90000"/>
          </a:bodyPr>
          <a:lstStyle/>
          <a:p>
            <a:pPr algn="r"/>
            <a:r>
              <a:rPr lang="en-US" sz="5400" dirty="0">
                <a:solidFill>
                  <a:srgbClr val="00B0F0"/>
                </a:solidFill>
              </a:rPr>
              <a:t>California Inland Port System </a:t>
            </a:r>
            <a:br>
              <a:rPr lang="en-US" dirty="0">
                <a:solidFill>
                  <a:srgbClr val="00B0F0"/>
                </a:solidFill>
              </a:rPr>
            </a:br>
            <a:r>
              <a:rPr lang="en-US" sz="3200" dirty="0">
                <a:solidFill>
                  <a:schemeClr val="tx1">
                    <a:lumMod val="75000"/>
                  </a:schemeClr>
                </a:solidFill>
              </a:rPr>
              <a:t>Project Briefing</a:t>
            </a:r>
            <a:endParaRPr lang="en-US" sz="3200" dirty="0"/>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3AF541-EAE1-4F84-9CA5-C723B3F586B5}"/>
              </a:ext>
            </a:extLst>
          </p:cNvPr>
          <p:cNvSpPr/>
          <p:nvPr/>
        </p:nvSpPr>
        <p:spPr>
          <a:xfrm>
            <a:off x="9442524" y="4118532"/>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3A56302-1F3E-44EB-BE2E-8EF73411C3C2}"/>
              </a:ext>
            </a:extLst>
          </p:cNvPr>
          <p:cNvSpPr/>
          <p:nvPr/>
        </p:nvSpPr>
        <p:spPr>
          <a:xfrm>
            <a:off x="9739586" y="4533599"/>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92821F-A514-42C2-8BEA-31C42429132B}"/>
              </a:ext>
            </a:extLst>
          </p:cNvPr>
          <p:cNvSpPr/>
          <p:nvPr/>
        </p:nvSpPr>
        <p:spPr>
          <a:xfrm>
            <a:off x="10037829" y="4998584"/>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F976B00-8992-4F16-811C-70FCE43DA131}"/>
              </a:ext>
            </a:extLst>
          </p:cNvPr>
          <p:cNvSpPr/>
          <p:nvPr/>
        </p:nvSpPr>
        <p:spPr>
          <a:xfrm>
            <a:off x="9196675" y="3654731"/>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8EE428A-8F59-4B4E-9FDF-B6646C66F059}"/>
              </a:ext>
            </a:extLst>
          </p:cNvPr>
          <p:cNvSpPr/>
          <p:nvPr/>
        </p:nvSpPr>
        <p:spPr>
          <a:xfrm>
            <a:off x="9527485" y="378069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21DE0E7-1E8E-4DBB-981A-3F350C9B497D}"/>
              </a:ext>
            </a:extLst>
          </p:cNvPr>
          <p:cNvSpPr/>
          <p:nvPr/>
        </p:nvSpPr>
        <p:spPr>
          <a:xfrm>
            <a:off x="9793767" y="4875510"/>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AE56AB9-DC05-4FB9-A1B0-1D1C460EE0FC}"/>
              </a:ext>
            </a:extLst>
          </p:cNvPr>
          <p:cNvSpPr/>
          <p:nvPr/>
        </p:nvSpPr>
        <p:spPr>
          <a:xfrm>
            <a:off x="9778793" y="4196645"/>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1AC065-D0A8-474D-A31B-950680D324B7}"/>
              </a:ext>
            </a:extLst>
          </p:cNvPr>
          <p:cNvSpPr/>
          <p:nvPr/>
        </p:nvSpPr>
        <p:spPr>
          <a:xfrm>
            <a:off x="10169739" y="480615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54E2204-CFDC-4AAD-B516-B4F8B4BA01A6}"/>
              </a:ext>
            </a:extLst>
          </p:cNvPr>
          <p:cNvSpPr/>
          <p:nvPr/>
        </p:nvSpPr>
        <p:spPr>
          <a:xfrm>
            <a:off x="9505994" y="4423214"/>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0721FF-7C60-4B5E-8E71-04AE4B8D9080}"/>
              </a:ext>
            </a:extLst>
          </p:cNvPr>
          <p:cNvSpPr/>
          <p:nvPr/>
        </p:nvSpPr>
        <p:spPr>
          <a:xfrm>
            <a:off x="9239693" y="3953312"/>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F222212-0EBF-4AFC-8284-7FDDBD1E4C0A}"/>
              </a:ext>
            </a:extLst>
          </p:cNvPr>
          <p:cNvSpPr/>
          <p:nvPr/>
        </p:nvSpPr>
        <p:spPr>
          <a:xfrm>
            <a:off x="10037829" y="4487821"/>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23408" y="3987045"/>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0F40609-6803-43D2-9ECD-A52C5C66F4F4}"/>
              </a:ext>
            </a:extLst>
          </p:cNvPr>
          <p:cNvSpPr/>
          <p:nvPr/>
        </p:nvSpPr>
        <p:spPr>
          <a:xfrm rot="4002647">
            <a:off x="8630646" y="3888691"/>
            <a:ext cx="774996" cy="443331"/>
          </a:xfrm>
          <a:prstGeom prst="ellipse">
            <a:avLst/>
          </a:prstGeom>
          <a:solidFill>
            <a:srgbClr val="0070C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BE92A71-A3FC-4510-A705-FE75E4DEACE5}"/>
              </a:ext>
            </a:extLst>
          </p:cNvPr>
          <p:cNvSpPr/>
          <p:nvPr/>
        </p:nvSpPr>
        <p:spPr>
          <a:xfrm rot="2364867">
            <a:off x="9850863" y="5336489"/>
            <a:ext cx="774996" cy="443331"/>
          </a:xfrm>
          <a:prstGeom prst="ellipse">
            <a:avLst/>
          </a:prstGeom>
          <a:solidFill>
            <a:srgbClr val="0070C0">
              <a:alpha val="3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pic>
        <p:nvPicPr>
          <p:cNvPr id="3" name="Picture 2">
            <a:extLst>
              <a:ext uri="{FF2B5EF4-FFF2-40B4-BE49-F238E27FC236}">
                <a16:creationId xmlns:a16="http://schemas.microsoft.com/office/drawing/2014/main" id="{F927F513-B76C-FE49-B1CB-B0014CBACF46}"/>
              </a:ext>
            </a:extLst>
          </p:cNvPr>
          <p:cNvPicPr>
            <a:picLocks noChangeAspect="1"/>
          </p:cNvPicPr>
          <p:nvPr/>
        </p:nvPicPr>
        <p:blipFill rotWithShape="1">
          <a:blip r:embed="rId3"/>
          <a:srcRect l="16386" r="16604"/>
          <a:stretch/>
        </p:blipFill>
        <p:spPr>
          <a:xfrm>
            <a:off x="753742" y="3894210"/>
            <a:ext cx="1459257" cy="1247264"/>
          </a:xfrm>
          <a:prstGeom prst="rect">
            <a:avLst/>
          </a:prstGeom>
          <a:ln w="9525">
            <a:solidFill>
              <a:schemeClr val="bg1"/>
            </a:solidFill>
          </a:ln>
          <a:effectLst>
            <a:softEdge rad="0"/>
          </a:effectLst>
        </p:spPr>
      </p:pic>
      <p:pic>
        <p:nvPicPr>
          <p:cNvPr id="23" name="Picture 22">
            <a:extLst>
              <a:ext uri="{FF2B5EF4-FFF2-40B4-BE49-F238E27FC236}">
                <a16:creationId xmlns:a16="http://schemas.microsoft.com/office/drawing/2014/main" id="{5661368B-E66C-DA5F-0E0D-03A6A18AECE4}"/>
              </a:ext>
            </a:extLst>
          </p:cNvPr>
          <p:cNvPicPr>
            <a:picLocks noChangeAspect="1"/>
          </p:cNvPicPr>
          <p:nvPr/>
        </p:nvPicPr>
        <p:blipFill rotWithShape="1">
          <a:blip r:embed="rId4"/>
          <a:srcRect l="8255" t="36593" r="7940" b="36280"/>
          <a:stretch/>
        </p:blipFill>
        <p:spPr>
          <a:xfrm>
            <a:off x="301492" y="5273106"/>
            <a:ext cx="2363755" cy="765110"/>
          </a:xfrm>
          <a:prstGeom prst="rect">
            <a:avLst/>
          </a:prstGeom>
          <a:ln>
            <a:solidFill>
              <a:schemeClr val="bg1"/>
            </a:solidFill>
          </a:ln>
        </p:spPr>
      </p:pic>
      <p:sp>
        <p:nvSpPr>
          <p:cNvPr id="26" name="TextBox 25">
            <a:extLst>
              <a:ext uri="{FF2B5EF4-FFF2-40B4-BE49-F238E27FC236}">
                <a16:creationId xmlns:a16="http://schemas.microsoft.com/office/drawing/2014/main" id="{A5848B59-0E0E-6376-D4BE-8B6CF80439EA}"/>
              </a:ext>
            </a:extLst>
          </p:cNvPr>
          <p:cNvSpPr txBox="1"/>
          <p:nvPr/>
        </p:nvSpPr>
        <p:spPr>
          <a:xfrm>
            <a:off x="2912023" y="2348817"/>
            <a:ext cx="2889629" cy="2800767"/>
          </a:xfrm>
          <a:prstGeom prst="rect">
            <a:avLst/>
          </a:prstGeom>
          <a:noFill/>
        </p:spPr>
        <p:txBody>
          <a:bodyPr wrap="square">
            <a:spAutoFit/>
          </a:bodyPr>
          <a:lstStyle/>
          <a:p>
            <a:r>
              <a:rPr lang="en-US" sz="2800" dirty="0">
                <a:solidFill>
                  <a:schemeClr val="bg1"/>
                </a:solidFill>
              </a:rPr>
              <a:t>November 2022</a:t>
            </a:r>
          </a:p>
          <a:p>
            <a:endParaRPr lang="en-US" sz="2800" dirty="0">
              <a:solidFill>
                <a:schemeClr val="bg1"/>
              </a:solidFill>
            </a:endParaRPr>
          </a:p>
          <a:p>
            <a:r>
              <a:rPr lang="en-US" sz="2400" dirty="0">
                <a:solidFill>
                  <a:schemeClr val="bg1"/>
                </a:solidFill>
              </a:rPr>
              <a:t>Tony Boren,</a:t>
            </a:r>
          </a:p>
          <a:p>
            <a:r>
              <a:rPr lang="en-US" sz="2400" dirty="0">
                <a:solidFill>
                  <a:schemeClr val="bg1"/>
                </a:solidFill>
              </a:rPr>
              <a:t>Executive Director</a:t>
            </a:r>
          </a:p>
          <a:p>
            <a:endParaRPr lang="en-US" sz="2400" dirty="0">
              <a:solidFill>
                <a:schemeClr val="bg1"/>
              </a:solidFill>
            </a:endParaRPr>
          </a:p>
          <a:p>
            <a:r>
              <a:rPr lang="en-US" sz="2400" dirty="0">
                <a:solidFill>
                  <a:schemeClr val="bg1"/>
                </a:solidFill>
              </a:rPr>
              <a:t>Fresno Council of Governments</a:t>
            </a:r>
          </a:p>
        </p:txBody>
      </p:sp>
    </p:spTree>
    <p:extLst>
      <p:ext uri="{BB962C8B-B14F-4D97-AF65-F5344CB8AC3E}">
        <p14:creationId xmlns:p14="http://schemas.microsoft.com/office/powerpoint/2010/main" val="3032184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AD3A3-070B-E75C-7264-D1B31091FE04}"/>
              </a:ext>
            </a:extLst>
          </p:cNvPr>
          <p:cNvSpPr>
            <a:spLocks noGrp="1"/>
          </p:cNvSpPr>
          <p:nvPr>
            <p:ph type="title"/>
          </p:nvPr>
        </p:nvSpPr>
        <p:spPr/>
        <p:txBody>
          <a:bodyPr/>
          <a:lstStyle/>
          <a:p>
            <a:r>
              <a:rPr lang="en-US" dirty="0"/>
              <a:t>CAIPS Participants/Partners</a:t>
            </a:r>
          </a:p>
        </p:txBody>
      </p:sp>
      <p:sp>
        <p:nvSpPr>
          <p:cNvPr id="3" name="Content Placeholder 2">
            <a:extLst>
              <a:ext uri="{FF2B5EF4-FFF2-40B4-BE49-F238E27FC236}">
                <a16:creationId xmlns:a16="http://schemas.microsoft.com/office/drawing/2014/main" id="{A83E065F-6AB2-BD93-9D06-307D77D0C354}"/>
              </a:ext>
            </a:extLst>
          </p:cNvPr>
          <p:cNvSpPr>
            <a:spLocks noGrp="1"/>
          </p:cNvSpPr>
          <p:nvPr>
            <p:ph idx="1"/>
          </p:nvPr>
        </p:nvSpPr>
        <p:spPr>
          <a:xfrm>
            <a:off x="205481" y="2209281"/>
            <a:ext cx="11781037" cy="4563658"/>
          </a:xfrm>
        </p:spPr>
        <p:txBody>
          <a:bodyPr>
            <a:normAutofit fontScale="92500"/>
          </a:bodyPr>
          <a:lstStyle/>
          <a:p>
            <a:pPr marL="457200" lvl="1" indent="0">
              <a:buNone/>
            </a:pPr>
            <a:r>
              <a:rPr lang="en-US" sz="2400" u="sng" dirty="0">
                <a:solidFill>
                  <a:schemeClr val="bg1"/>
                </a:solidFill>
              </a:rPr>
              <a:t>Public</a:t>
            </a:r>
          </a:p>
          <a:p>
            <a:pPr lvl="1">
              <a:buFont typeface="Wingdings" panose="05000000000000000000" pitchFamily="2" charset="2"/>
              <a:buChar char="§"/>
            </a:pPr>
            <a:r>
              <a:rPr lang="en-US" sz="2400" dirty="0">
                <a:solidFill>
                  <a:schemeClr val="bg1"/>
                </a:solidFill>
              </a:rPr>
              <a:t>State of California</a:t>
            </a:r>
          </a:p>
          <a:p>
            <a:pPr lvl="1">
              <a:buFont typeface="Wingdings" panose="05000000000000000000" pitchFamily="2" charset="2"/>
              <a:buChar char="§"/>
            </a:pPr>
            <a:r>
              <a:rPr lang="en-US" sz="2400" dirty="0">
                <a:solidFill>
                  <a:schemeClr val="bg1"/>
                </a:solidFill>
              </a:rPr>
              <a:t>US Government</a:t>
            </a:r>
          </a:p>
          <a:p>
            <a:pPr lvl="1">
              <a:buFont typeface="Wingdings" panose="05000000000000000000" pitchFamily="2" charset="2"/>
              <a:buChar char="§"/>
            </a:pPr>
            <a:r>
              <a:rPr lang="en-US" sz="2400" dirty="0">
                <a:solidFill>
                  <a:schemeClr val="bg1"/>
                </a:solidFill>
              </a:rPr>
              <a:t>Air Quality Districts – South Coast (LA), San Joaquin Valley, Sacramento </a:t>
            </a:r>
          </a:p>
          <a:p>
            <a:pPr lvl="1">
              <a:buFont typeface="Wingdings" panose="05000000000000000000" pitchFamily="2" charset="2"/>
              <a:buChar char="§"/>
            </a:pPr>
            <a:r>
              <a:rPr lang="en-US" sz="2400" dirty="0">
                <a:solidFill>
                  <a:schemeClr val="bg1"/>
                </a:solidFill>
              </a:rPr>
              <a:t>MPOs/RTPAs – Eight; From Sacramento Through Bakersfield</a:t>
            </a:r>
          </a:p>
          <a:p>
            <a:pPr lvl="1">
              <a:buFont typeface="Wingdings" panose="05000000000000000000" pitchFamily="2" charset="2"/>
              <a:buChar char="§"/>
            </a:pPr>
            <a:r>
              <a:rPr lang="en-US" sz="2400" dirty="0">
                <a:solidFill>
                  <a:schemeClr val="bg1"/>
                </a:solidFill>
              </a:rPr>
              <a:t>Ports</a:t>
            </a:r>
          </a:p>
          <a:p>
            <a:pPr lvl="2"/>
            <a:r>
              <a:rPr lang="en-US" sz="2400" dirty="0">
                <a:solidFill>
                  <a:schemeClr val="bg1"/>
                </a:solidFill>
              </a:rPr>
              <a:t>Ocean: Los Angeles, Long Beach</a:t>
            </a:r>
          </a:p>
          <a:p>
            <a:pPr lvl="2"/>
            <a:r>
              <a:rPr lang="en-US" sz="2400" dirty="0">
                <a:solidFill>
                  <a:schemeClr val="bg1"/>
                </a:solidFill>
              </a:rPr>
              <a:t>Inland: Stockton</a:t>
            </a:r>
          </a:p>
          <a:p>
            <a:pPr marL="457200" lvl="1" indent="0">
              <a:buNone/>
            </a:pPr>
            <a:r>
              <a:rPr lang="en-US" sz="2400" u="sng" dirty="0">
                <a:solidFill>
                  <a:schemeClr val="bg1"/>
                </a:solidFill>
              </a:rPr>
              <a:t>Private</a:t>
            </a:r>
          </a:p>
          <a:p>
            <a:pPr lvl="1">
              <a:buFont typeface="Wingdings" panose="05000000000000000000" pitchFamily="2" charset="2"/>
              <a:buChar char="§"/>
            </a:pPr>
            <a:r>
              <a:rPr lang="en-US" sz="2400" dirty="0">
                <a:solidFill>
                  <a:schemeClr val="bg1"/>
                </a:solidFill>
              </a:rPr>
              <a:t>Shippers</a:t>
            </a:r>
          </a:p>
          <a:p>
            <a:pPr lvl="2"/>
            <a:r>
              <a:rPr lang="en-US" sz="2400" dirty="0">
                <a:solidFill>
                  <a:schemeClr val="bg1"/>
                </a:solidFill>
              </a:rPr>
              <a:t>Including Inbound Retail and Industrial Supply Chains to Outbound Agriculture</a:t>
            </a:r>
          </a:p>
          <a:p>
            <a:pPr lvl="1">
              <a:buFont typeface="Wingdings" panose="05000000000000000000" pitchFamily="2" charset="2"/>
              <a:buChar char="§"/>
            </a:pPr>
            <a:r>
              <a:rPr lang="en-US" sz="2400" dirty="0">
                <a:solidFill>
                  <a:schemeClr val="bg1"/>
                </a:solidFill>
              </a:rPr>
              <a:t>Rail/Truck/Clean Energy Companies/Infrastructure Risk Capital</a:t>
            </a:r>
          </a:p>
          <a:p>
            <a:pPr lvl="1">
              <a:buFont typeface="Wingdings" panose="05000000000000000000" pitchFamily="2" charset="2"/>
              <a:buChar char="§"/>
            </a:pPr>
            <a:endParaRPr lang="en-US" dirty="0">
              <a:solidFill>
                <a:schemeClr val="bg1"/>
              </a:solidFill>
            </a:endParaRPr>
          </a:p>
          <a:p>
            <a:endParaRPr lang="en-US" dirty="0"/>
          </a:p>
        </p:txBody>
      </p:sp>
    </p:spTree>
    <p:extLst>
      <p:ext uri="{BB962C8B-B14F-4D97-AF65-F5344CB8AC3E}">
        <p14:creationId xmlns:p14="http://schemas.microsoft.com/office/powerpoint/2010/main" val="201722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3268A-A951-1BD4-DAFA-DCEE07F73D19}"/>
              </a:ext>
            </a:extLst>
          </p:cNvPr>
          <p:cNvSpPr>
            <a:spLocks noGrp="1"/>
          </p:cNvSpPr>
          <p:nvPr>
            <p:ph type="title"/>
          </p:nvPr>
        </p:nvSpPr>
        <p:spPr/>
        <p:txBody>
          <a:bodyPr/>
          <a:lstStyle/>
          <a:p>
            <a:r>
              <a:rPr lang="en-US" dirty="0"/>
              <a:t>CAIPS Background/Overview-Phase One</a:t>
            </a:r>
          </a:p>
        </p:txBody>
      </p:sp>
      <p:sp>
        <p:nvSpPr>
          <p:cNvPr id="3" name="Content Placeholder 2">
            <a:extLst>
              <a:ext uri="{FF2B5EF4-FFF2-40B4-BE49-F238E27FC236}">
                <a16:creationId xmlns:a16="http://schemas.microsoft.com/office/drawing/2014/main" id="{4539F1DE-5FFB-A284-BB47-AB56E6CFF009}"/>
              </a:ext>
            </a:extLst>
          </p:cNvPr>
          <p:cNvSpPr>
            <a:spLocks noGrp="1"/>
          </p:cNvSpPr>
          <p:nvPr>
            <p:ph idx="1"/>
          </p:nvPr>
        </p:nvSpPr>
        <p:spPr/>
        <p:txBody>
          <a:bodyPr>
            <a:normAutofit fontScale="92500" lnSpcReduction="10000"/>
          </a:bodyPr>
          <a:lstStyle/>
          <a:p>
            <a:r>
              <a:rPr lang="en-US" dirty="0"/>
              <a:t>CAIPS Regional Planning Study Formally Began in 2019 </a:t>
            </a:r>
          </a:p>
          <a:p>
            <a:r>
              <a:rPr lang="en-US" dirty="0"/>
              <a:t>Lead Agencies-California Forward/ Port of Los Angeles</a:t>
            </a:r>
          </a:p>
          <a:p>
            <a:r>
              <a:rPr lang="en-US" dirty="0"/>
              <a:t>Funding Sources: Ports of LA/LB, 2 Air Quality Districts/Counties/Cities </a:t>
            </a:r>
          </a:p>
          <a:p>
            <a:r>
              <a:rPr lang="en-US" dirty="0"/>
              <a:t>Primary Consultant-Global Logistics Development Inc. (GLD Inc.)</a:t>
            </a:r>
          </a:p>
          <a:p>
            <a:r>
              <a:rPr lang="en-US" dirty="0"/>
              <a:t>Feasibility Analysis/Market Size Analysis</a:t>
            </a:r>
          </a:p>
          <a:p>
            <a:r>
              <a:rPr lang="en-US" dirty="0"/>
              <a:t>Truck vs. Rail Transpiration Costs</a:t>
            </a:r>
          </a:p>
          <a:p>
            <a:r>
              <a:rPr lang="en-US" dirty="0"/>
              <a:t>Criteria Pollutant Reduction Analysis</a:t>
            </a:r>
          </a:p>
          <a:p>
            <a:r>
              <a:rPr lang="en-US" dirty="0"/>
              <a:t>Greenhouse Gas Impacts</a:t>
            </a:r>
          </a:p>
          <a:p>
            <a:r>
              <a:rPr lang="en-US" dirty="0"/>
              <a:t> Safety Benefits</a:t>
            </a:r>
          </a:p>
          <a:p>
            <a:endParaRPr lang="en-US" dirty="0"/>
          </a:p>
        </p:txBody>
      </p:sp>
    </p:spTree>
    <p:extLst>
      <p:ext uri="{BB962C8B-B14F-4D97-AF65-F5344CB8AC3E}">
        <p14:creationId xmlns:p14="http://schemas.microsoft.com/office/powerpoint/2010/main" val="3284898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F2DEF-9748-E3E6-8AF8-B39696A81F85}"/>
              </a:ext>
            </a:extLst>
          </p:cNvPr>
          <p:cNvSpPr>
            <a:spLocks noGrp="1"/>
          </p:cNvSpPr>
          <p:nvPr>
            <p:ph type="title"/>
          </p:nvPr>
        </p:nvSpPr>
        <p:spPr/>
        <p:txBody>
          <a:bodyPr/>
          <a:lstStyle/>
          <a:p>
            <a:r>
              <a:rPr lang="en-US" dirty="0"/>
              <a:t>CAIPS Background/Overview -Phase Two </a:t>
            </a:r>
          </a:p>
        </p:txBody>
      </p:sp>
      <p:sp>
        <p:nvSpPr>
          <p:cNvPr id="3" name="Content Placeholder 2">
            <a:extLst>
              <a:ext uri="{FF2B5EF4-FFF2-40B4-BE49-F238E27FC236}">
                <a16:creationId xmlns:a16="http://schemas.microsoft.com/office/drawing/2014/main" id="{44F076A8-9DEE-C971-0915-431C00341DDE}"/>
              </a:ext>
            </a:extLst>
          </p:cNvPr>
          <p:cNvSpPr>
            <a:spLocks noGrp="1"/>
          </p:cNvSpPr>
          <p:nvPr>
            <p:ph idx="1"/>
          </p:nvPr>
        </p:nvSpPr>
        <p:spPr/>
        <p:txBody>
          <a:bodyPr>
            <a:normAutofit/>
          </a:bodyPr>
          <a:lstStyle/>
          <a:p>
            <a:r>
              <a:rPr lang="en-US" dirty="0"/>
              <a:t>Lead Agency-Fresno COG serving as Project Manager on behalf of the eight SJV COGs and Sacramento Council of Governments</a:t>
            </a:r>
          </a:p>
          <a:p>
            <a:r>
              <a:rPr lang="en-US" dirty="0"/>
              <a:t>Funding Sources-Ports of LA/LB,3 Air Quality Districts, Sacramento County </a:t>
            </a:r>
          </a:p>
          <a:p>
            <a:r>
              <a:rPr lang="en-US" dirty="0"/>
              <a:t>Establish Executive Advisory Group (EAG)</a:t>
            </a:r>
          </a:p>
          <a:p>
            <a:r>
              <a:rPr lang="en-US" dirty="0"/>
              <a:t>Market Readiness Analysis/Develop Preliminary Business Model </a:t>
            </a:r>
          </a:p>
          <a:p>
            <a:r>
              <a:rPr lang="en-US" dirty="0"/>
              <a:t>Preliminary Cost Estimates for </a:t>
            </a:r>
            <a:r>
              <a:rPr lang="en-US" dirty="0" err="1"/>
              <a:t>Tradeports</a:t>
            </a:r>
            <a:endParaRPr lang="en-US" dirty="0"/>
          </a:p>
          <a:p>
            <a:r>
              <a:rPr lang="en-US" dirty="0"/>
              <a:t>Class One Railroads Engagement  </a:t>
            </a:r>
          </a:p>
          <a:p>
            <a:endParaRPr lang="en-US" dirty="0"/>
          </a:p>
          <a:p>
            <a:endParaRPr lang="en-US" dirty="0"/>
          </a:p>
        </p:txBody>
      </p:sp>
    </p:spTree>
    <p:extLst>
      <p:ext uri="{BB962C8B-B14F-4D97-AF65-F5344CB8AC3E}">
        <p14:creationId xmlns:p14="http://schemas.microsoft.com/office/powerpoint/2010/main" val="212771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CDBC-E8F1-32F6-C703-4D66AA510081}"/>
              </a:ext>
            </a:extLst>
          </p:cNvPr>
          <p:cNvSpPr>
            <a:spLocks noGrp="1"/>
          </p:cNvSpPr>
          <p:nvPr>
            <p:ph type="title"/>
          </p:nvPr>
        </p:nvSpPr>
        <p:spPr/>
        <p:txBody>
          <a:bodyPr/>
          <a:lstStyle/>
          <a:p>
            <a:r>
              <a:rPr lang="en-US" dirty="0"/>
              <a:t>CAIPS Background/Overview Phase 3</a:t>
            </a:r>
          </a:p>
        </p:txBody>
      </p:sp>
      <p:sp>
        <p:nvSpPr>
          <p:cNvPr id="3" name="Content Placeholder 2">
            <a:extLst>
              <a:ext uri="{FF2B5EF4-FFF2-40B4-BE49-F238E27FC236}">
                <a16:creationId xmlns:a16="http://schemas.microsoft.com/office/drawing/2014/main" id="{252F66F6-225D-A7F5-DF2A-1F9EF86BBEB4}"/>
              </a:ext>
            </a:extLst>
          </p:cNvPr>
          <p:cNvSpPr>
            <a:spLocks noGrp="1"/>
          </p:cNvSpPr>
          <p:nvPr>
            <p:ph idx="1"/>
          </p:nvPr>
        </p:nvSpPr>
        <p:spPr/>
        <p:txBody>
          <a:bodyPr>
            <a:normAutofit fontScale="92500"/>
          </a:bodyPr>
          <a:lstStyle/>
          <a:p>
            <a:r>
              <a:rPr lang="en-US" dirty="0"/>
              <a:t>Lead Agency- Fresno COG on behalf of the SJV COGs and SACOG </a:t>
            </a:r>
          </a:p>
          <a:p>
            <a:r>
              <a:rPr lang="en-US" dirty="0"/>
              <a:t>Funding Source:  Caltrans Planning Grant</a:t>
            </a:r>
          </a:p>
          <a:p>
            <a:r>
              <a:rPr lang="en-US" dirty="0"/>
              <a:t>Develop Project Financial Model</a:t>
            </a:r>
          </a:p>
          <a:p>
            <a:r>
              <a:rPr lang="en-US" dirty="0"/>
              <a:t>Business Plan for high-efficiency </a:t>
            </a:r>
            <a:r>
              <a:rPr lang="en-US" dirty="0" err="1"/>
              <a:t>Tradeports</a:t>
            </a:r>
            <a:r>
              <a:rPr lang="en-US" dirty="0"/>
              <a:t> utilizing sustainable energy </a:t>
            </a:r>
          </a:p>
          <a:p>
            <a:r>
              <a:rPr lang="en-US" dirty="0"/>
              <a:t>Conduct Site Suitability Analysis for </a:t>
            </a:r>
            <a:r>
              <a:rPr lang="en-US" dirty="0" err="1"/>
              <a:t>Tradeports</a:t>
            </a:r>
            <a:r>
              <a:rPr lang="en-US" dirty="0"/>
              <a:t>/Satellites</a:t>
            </a:r>
          </a:p>
          <a:p>
            <a:r>
              <a:rPr lang="en-US" dirty="0"/>
              <a:t>Begin development of delivery entity framework (JPA) </a:t>
            </a:r>
          </a:p>
          <a:p>
            <a:r>
              <a:rPr lang="en-US" dirty="0"/>
              <a:t>Detailed indirect and direct capital costs</a:t>
            </a:r>
          </a:p>
          <a:p>
            <a:r>
              <a:rPr lang="en-US" dirty="0"/>
              <a:t>Develop P3 (Public/Private) Delivery Options  </a:t>
            </a:r>
          </a:p>
        </p:txBody>
      </p:sp>
    </p:spTree>
    <p:extLst>
      <p:ext uri="{BB962C8B-B14F-4D97-AF65-F5344CB8AC3E}">
        <p14:creationId xmlns:p14="http://schemas.microsoft.com/office/powerpoint/2010/main" val="443682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8CB18-290D-4FA9-6B20-BCA866911F26}"/>
              </a:ext>
            </a:extLst>
          </p:cNvPr>
          <p:cNvSpPr>
            <a:spLocks noGrp="1"/>
          </p:cNvSpPr>
          <p:nvPr>
            <p:ph type="title"/>
          </p:nvPr>
        </p:nvSpPr>
        <p:spPr/>
        <p:txBody>
          <a:bodyPr/>
          <a:lstStyle/>
          <a:p>
            <a:r>
              <a:rPr lang="en-US" dirty="0"/>
              <a:t>Phase Four-CAIPS and the USDOT</a:t>
            </a:r>
          </a:p>
        </p:txBody>
      </p:sp>
      <p:sp>
        <p:nvSpPr>
          <p:cNvPr id="3" name="Content Placeholder 2">
            <a:extLst>
              <a:ext uri="{FF2B5EF4-FFF2-40B4-BE49-F238E27FC236}">
                <a16:creationId xmlns:a16="http://schemas.microsoft.com/office/drawing/2014/main" id="{4DA71BB7-CD4E-95FE-6593-963432D31035}"/>
              </a:ext>
            </a:extLst>
          </p:cNvPr>
          <p:cNvSpPr>
            <a:spLocks noGrp="1"/>
          </p:cNvSpPr>
          <p:nvPr>
            <p:ph idx="1"/>
          </p:nvPr>
        </p:nvSpPr>
        <p:spPr>
          <a:xfrm>
            <a:off x="680321" y="2517625"/>
            <a:ext cx="7442953" cy="4106457"/>
          </a:xfrm>
        </p:spPr>
        <p:txBody>
          <a:bodyPr>
            <a:normAutofit/>
          </a:bodyPr>
          <a:lstStyle/>
          <a:p>
            <a:pPr>
              <a:buFont typeface="Wingdings" panose="05000000000000000000" pitchFamily="2" charset="2"/>
              <a:buChar char="§"/>
            </a:pPr>
            <a:r>
              <a:rPr lang="en-US" dirty="0">
                <a:solidFill>
                  <a:schemeClr val="bg1"/>
                </a:solidFill>
              </a:rPr>
              <a:t>Project Development Discussions between CAIP Stakeholders-and USDOT Began In 2019</a:t>
            </a:r>
          </a:p>
          <a:p>
            <a:pPr>
              <a:buFont typeface="Wingdings" panose="05000000000000000000" pitchFamily="2" charset="2"/>
              <a:buChar char="§"/>
            </a:pPr>
            <a:r>
              <a:rPr lang="en-US" dirty="0">
                <a:solidFill>
                  <a:schemeClr val="bg1"/>
                </a:solidFill>
              </a:rPr>
              <a:t>Project Designated a Regional Infrastructure Accelerator by USDOT in Fall 2021</a:t>
            </a:r>
          </a:p>
          <a:p>
            <a:pPr>
              <a:buFont typeface="Wingdings" panose="05000000000000000000" pitchFamily="2" charset="2"/>
              <a:buChar char="§"/>
            </a:pPr>
            <a:r>
              <a:rPr lang="en-US" dirty="0">
                <a:solidFill>
                  <a:schemeClr val="bg1"/>
                </a:solidFill>
              </a:rPr>
              <a:t>Partnership with Build America Bureau</a:t>
            </a:r>
          </a:p>
          <a:p>
            <a:pPr>
              <a:buFont typeface="Wingdings" panose="05000000000000000000" pitchFamily="2" charset="2"/>
              <a:buChar char="§"/>
            </a:pPr>
            <a:r>
              <a:rPr lang="en-US" dirty="0">
                <a:solidFill>
                  <a:schemeClr val="bg1"/>
                </a:solidFill>
              </a:rPr>
              <a:t>Development of a Public-Private Financing Structure</a:t>
            </a:r>
          </a:p>
          <a:p>
            <a:pPr>
              <a:buFont typeface="Wingdings" panose="05000000000000000000" pitchFamily="2" charset="2"/>
              <a:buChar char="§"/>
            </a:pPr>
            <a:r>
              <a:rPr lang="en-US" dirty="0">
                <a:solidFill>
                  <a:schemeClr val="bg1"/>
                </a:solidFill>
              </a:rPr>
              <a:t>CAIP was identified as a “Project of Significance” in addressing supply chain challenges in recent agreement  between USDOT-California  </a:t>
            </a:r>
          </a:p>
        </p:txBody>
      </p:sp>
      <p:pic>
        <p:nvPicPr>
          <p:cNvPr id="4" name="Picture 3">
            <a:extLst>
              <a:ext uri="{FF2B5EF4-FFF2-40B4-BE49-F238E27FC236}">
                <a16:creationId xmlns:a16="http://schemas.microsoft.com/office/drawing/2014/main" id="{2C6EAC43-1263-F5C3-328E-8F9BA4429238}"/>
              </a:ext>
            </a:extLst>
          </p:cNvPr>
          <p:cNvPicPr>
            <a:picLocks noChangeAspect="1"/>
          </p:cNvPicPr>
          <p:nvPr/>
        </p:nvPicPr>
        <p:blipFill>
          <a:blip r:embed="rId2"/>
          <a:stretch>
            <a:fillRect/>
          </a:stretch>
        </p:blipFill>
        <p:spPr>
          <a:xfrm>
            <a:off x="8565201" y="2723334"/>
            <a:ext cx="3200293" cy="2124088"/>
          </a:xfrm>
          <a:prstGeom prst="rect">
            <a:avLst/>
          </a:prstGeom>
          <a:ln w="19050">
            <a:solidFill>
              <a:schemeClr val="bg1"/>
            </a:solidFill>
          </a:ln>
        </p:spPr>
      </p:pic>
    </p:spTree>
    <p:extLst>
      <p:ext uri="{BB962C8B-B14F-4D97-AF65-F5344CB8AC3E}">
        <p14:creationId xmlns:p14="http://schemas.microsoft.com/office/powerpoint/2010/main" val="1455069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56477-259A-41F5-8AA7-E0832E071BED}"/>
              </a:ext>
            </a:extLst>
          </p:cNvPr>
          <p:cNvSpPr>
            <a:spLocks noGrp="1"/>
          </p:cNvSpPr>
          <p:nvPr>
            <p:ph type="title"/>
          </p:nvPr>
        </p:nvSpPr>
        <p:spPr>
          <a:xfrm>
            <a:off x="680322" y="753228"/>
            <a:ext cx="6106978" cy="1080938"/>
          </a:xfrm>
        </p:spPr>
        <p:txBody>
          <a:bodyPr>
            <a:normAutofit/>
          </a:bodyPr>
          <a:lstStyle/>
          <a:p>
            <a:r>
              <a:rPr lang="en-US" dirty="0"/>
              <a:t>CAIPS Project Background </a:t>
            </a:r>
          </a:p>
        </p:txBody>
      </p:sp>
      <p:sp>
        <p:nvSpPr>
          <p:cNvPr id="3" name="Content Placeholder 2">
            <a:extLst>
              <a:ext uri="{FF2B5EF4-FFF2-40B4-BE49-F238E27FC236}">
                <a16:creationId xmlns:a16="http://schemas.microsoft.com/office/drawing/2014/main" id="{61FDC5CA-BB68-4A2C-BCCE-C83B9F868D0B}"/>
              </a:ext>
            </a:extLst>
          </p:cNvPr>
          <p:cNvSpPr>
            <a:spLocks noGrp="1"/>
          </p:cNvSpPr>
          <p:nvPr>
            <p:ph idx="1"/>
          </p:nvPr>
        </p:nvSpPr>
        <p:spPr>
          <a:xfrm>
            <a:off x="680321" y="2336873"/>
            <a:ext cx="6106979" cy="3599316"/>
          </a:xfrm>
        </p:spPr>
        <p:txBody>
          <a:bodyPr>
            <a:normAutofit/>
          </a:bodyPr>
          <a:lstStyle/>
          <a:p>
            <a:pPr>
              <a:buFont typeface="Wingdings" panose="05000000000000000000" pitchFamily="2" charset="2"/>
              <a:buChar char="§"/>
            </a:pPr>
            <a:r>
              <a:rPr lang="en-US" dirty="0">
                <a:solidFill>
                  <a:schemeClr val="bg1"/>
                </a:solidFill>
              </a:rPr>
              <a:t>Formally Launched in 2019</a:t>
            </a:r>
          </a:p>
          <a:p>
            <a:pPr>
              <a:buFont typeface="Wingdings" panose="05000000000000000000" pitchFamily="2" charset="2"/>
              <a:buChar char="§"/>
            </a:pPr>
            <a:r>
              <a:rPr lang="en-US" dirty="0">
                <a:solidFill>
                  <a:schemeClr val="bg1"/>
                </a:solidFill>
              </a:rPr>
              <a:t>Consists of an Integrated Rail/Truck Logistics, Economic Development, and Clean Energy System</a:t>
            </a:r>
          </a:p>
          <a:p>
            <a:pPr>
              <a:buFont typeface="Wingdings" panose="05000000000000000000" pitchFamily="2" charset="2"/>
              <a:buChar char="§"/>
            </a:pPr>
            <a:r>
              <a:rPr lang="en-US" dirty="0">
                <a:solidFill>
                  <a:schemeClr val="bg1"/>
                </a:solidFill>
              </a:rPr>
              <a:t>At Full Build Out estimated $30B Total Investment, Almost All Private </a:t>
            </a:r>
          </a:p>
          <a:p>
            <a:pPr>
              <a:buFont typeface="Wingdings" panose="05000000000000000000" pitchFamily="2" charset="2"/>
              <a:buChar char="§"/>
            </a:pPr>
            <a:r>
              <a:rPr lang="en-US" dirty="0">
                <a:solidFill>
                  <a:schemeClr val="bg1"/>
                </a:solidFill>
              </a:rPr>
              <a:t>Creation of 100,000 New High-Quality Jobs in California’s Disadvantaged Central Valley</a:t>
            </a:r>
          </a:p>
          <a:p>
            <a:pPr lvl="1">
              <a:buFont typeface="Wingdings" panose="05000000000000000000" pitchFamily="2" charset="2"/>
              <a:buChar char="§"/>
            </a:pPr>
            <a:endParaRPr lang="en-US" sz="1800" dirty="0"/>
          </a:p>
          <a:p>
            <a:pPr>
              <a:buFont typeface="Wingdings" panose="05000000000000000000" pitchFamily="2" charset="2"/>
              <a:buChar char="§"/>
            </a:pPr>
            <a:endParaRPr lang="en-US" sz="1800" dirty="0"/>
          </a:p>
          <a:p>
            <a:endParaRPr lang="en-US" sz="1800" dirty="0"/>
          </a:p>
        </p:txBody>
      </p:sp>
      <p:pic>
        <p:nvPicPr>
          <p:cNvPr id="4" name="Picture 3">
            <a:extLst>
              <a:ext uri="{FF2B5EF4-FFF2-40B4-BE49-F238E27FC236}">
                <a16:creationId xmlns:a16="http://schemas.microsoft.com/office/drawing/2014/main" id="{36846E8C-A485-F2DD-B765-1C2DA221613B}"/>
              </a:ext>
            </a:extLst>
          </p:cNvPr>
          <p:cNvPicPr>
            <a:picLocks noChangeAspect="1"/>
          </p:cNvPicPr>
          <p:nvPr/>
        </p:nvPicPr>
        <p:blipFill rotWithShape="1">
          <a:blip r:embed="rId2"/>
          <a:srcRect l="35423" r="36775" b="-2"/>
          <a:stretch/>
        </p:blipFill>
        <p:spPr>
          <a:xfrm>
            <a:off x="7324113" y="619993"/>
            <a:ext cx="2016384" cy="2212156"/>
          </a:xfrm>
          <a:prstGeom prst="rect">
            <a:avLst/>
          </a:prstGeom>
          <a:ln>
            <a:noFill/>
          </a:ln>
          <a:effectLst>
            <a:outerShdw blurRad="76200" dist="63500" dir="5040000" algn="tl" rotWithShape="0">
              <a:srgbClr val="000000">
                <a:alpha val="41000"/>
              </a:srgbClr>
            </a:outerShdw>
          </a:effectLst>
        </p:spPr>
      </p:pic>
      <p:pic>
        <p:nvPicPr>
          <p:cNvPr id="5" name="Picture 4">
            <a:extLst>
              <a:ext uri="{FF2B5EF4-FFF2-40B4-BE49-F238E27FC236}">
                <a16:creationId xmlns:a16="http://schemas.microsoft.com/office/drawing/2014/main" id="{0B97A880-0A23-36A5-DE58-693ECCDEB753}"/>
              </a:ext>
            </a:extLst>
          </p:cNvPr>
          <p:cNvPicPr>
            <a:picLocks noChangeAspect="1"/>
          </p:cNvPicPr>
          <p:nvPr/>
        </p:nvPicPr>
        <p:blipFill rotWithShape="1">
          <a:blip r:embed="rId3"/>
          <a:srcRect l="26547" r="51583" b="-1"/>
          <a:stretch/>
        </p:blipFill>
        <p:spPr>
          <a:xfrm>
            <a:off x="7327300" y="2993018"/>
            <a:ext cx="2013197" cy="3221990"/>
          </a:xfrm>
          <a:prstGeom prst="rect">
            <a:avLst/>
          </a:prstGeom>
          <a:ln>
            <a:noFill/>
          </a:ln>
          <a:effectLst>
            <a:outerShdw blurRad="76200" dist="63500" dir="5040000" algn="tl" rotWithShape="0">
              <a:srgbClr val="000000">
                <a:alpha val="41000"/>
              </a:srgbClr>
            </a:outerShdw>
          </a:effectLst>
        </p:spPr>
      </p:pic>
      <p:pic>
        <p:nvPicPr>
          <p:cNvPr id="7" name="Picture 6">
            <a:extLst>
              <a:ext uri="{FF2B5EF4-FFF2-40B4-BE49-F238E27FC236}">
                <a16:creationId xmlns:a16="http://schemas.microsoft.com/office/drawing/2014/main" id="{712BAE44-D391-4EFA-ABAE-874397377A18}"/>
              </a:ext>
            </a:extLst>
          </p:cNvPr>
          <p:cNvPicPr>
            <a:picLocks noChangeAspect="1"/>
          </p:cNvPicPr>
          <p:nvPr/>
        </p:nvPicPr>
        <p:blipFill rotWithShape="1">
          <a:blip r:embed="rId4"/>
          <a:srcRect l="28248" r="34447" b="4"/>
          <a:stretch/>
        </p:blipFill>
        <p:spPr>
          <a:xfrm>
            <a:off x="9507743" y="609600"/>
            <a:ext cx="2044177" cy="3219150"/>
          </a:xfrm>
          <a:prstGeom prst="rect">
            <a:avLst/>
          </a:prstGeom>
          <a:ln>
            <a:noFill/>
          </a:ln>
          <a:effectLst>
            <a:outerShdw blurRad="76200" dist="63500" dir="5040000" algn="tl" rotWithShape="0">
              <a:srgbClr val="000000">
                <a:alpha val="41000"/>
              </a:srgbClr>
            </a:outerShdw>
          </a:effectLst>
        </p:spPr>
      </p:pic>
      <p:pic>
        <p:nvPicPr>
          <p:cNvPr id="6" name="Picture 5" descr="A white car on a road&#10;&#10;Description automatically generated with low confidence">
            <a:extLst>
              <a:ext uri="{FF2B5EF4-FFF2-40B4-BE49-F238E27FC236}">
                <a16:creationId xmlns:a16="http://schemas.microsoft.com/office/drawing/2014/main" id="{361C1616-76FE-4BB2-5F3E-4A422F881B69}"/>
              </a:ext>
            </a:extLst>
          </p:cNvPr>
          <p:cNvPicPr>
            <a:picLocks noChangeAspect="1"/>
          </p:cNvPicPr>
          <p:nvPr/>
        </p:nvPicPr>
        <p:blipFill rotWithShape="1">
          <a:blip r:embed="rId5"/>
          <a:srcRect l="18768" r="41753" b="3"/>
          <a:stretch/>
        </p:blipFill>
        <p:spPr>
          <a:xfrm>
            <a:off x="9504553" y="3989618"/>
            <a:ext cx="2047367" cy="2216950"/>
          </a:xfrm>
          <a:prstGeom prst="rect">
            <a:avLst/>
          </a:prstGeom>
          <a:ln>
            <a:noFill/>
          </a:ln>
          <a:effectLst>
            <a:outerShdw blurRad="76200" dist="63500" dir="5040000" algn="tl" rotWithShape="0">
              <a:srgbClr val="000000">
                <a:alpha val="41000"/>
              </a:srgbClr>
            </a:outerShdw>
          </a:effectLst>
        </p:spPr>
      </p:pic>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5547247E-71A9-3011-8E18-77497BC3F62D}"/>
                  </a:ext>
                </a:extLst>
              </p:cNvPr>
              <p:cNvGraphicFramePr>
                <a:graphicFrameLocks noChangeAspect="1"/>
              </p:cNvGraphicFramePr>
              <p:nvPr>
                <p:extLst>
                  <p:ext uri="{D42A27DB-BD31-4B8C-83A1-F6EECF244321}">
                    <p14:modId xmlns:p14="http://schemas.microsoft.com/office/powerpoint/2010/main" val="3402999115"/>
                  </p:ext>
                </p:extLst>
              </p:nvPr>
            </p:nvGraphicFramePr>
            <p:xfrm>
              <a:off x="-2546926" y="-492939"/>
              <a:ext cx="3048000" cy="1714500"/>
            </p:xfrm>
            <a:graphic>
              <a:graphicData uri="http://schemas.microsoft.com/office/powerpoint/2016/slidezoom">
                <pslz:sldZm>
                  <pslz:sldZmObj sldId="309" cId="308183547">
                    <pslz:zmPr id="{EAACCE15-E21B-41F4-A965-0936BAD416A9}"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hlinkClick r:id="rId7" action="ppaction://hlinksldjump"/>
                <a:extLst>
                  <a:ext uri="{FF2B5EF4-FFF2-40B4-BE49-F238E27FC236}">
                    <a16:creationId xmlns:a16="http://schemas.microsoft.com/office/drawing/2014/main" id="{5547247E-71A9-3011-8E18-77497BC3F62D}"/>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69FF674C-E1C1-B84E-BB8D-371842CC5094}"/>
                  </a:ext>
                </a:extLst>
              </p:cNvPr>
              <p:cNvGraphicFramePr>
                <a:graphicFrameLocks noChangeAspect="1"/>
              </p:cNvGraphicFramePr>
              <p:nvPr>
                <p:extLst>
                  <p:ext uri="{D42A27DB-BD31-4B8C-83A1-F6EECF244321}">
                    <p14:modId xmlns:p14="http://schemas.microsoft.com/office/powerpoint/2010/main" val="4121030183"/>
                  </p:ext>
                </p:extLst>
              </p:nvPr>
            </p:nvGraphicFramePr>
            <p:xfrm>
              <a:off x="-2546926" y="-492939"/>
              <a:ext cx="3048000" cy="1714500"/>
            </p:xfrm>
            <a:graphic>
              <a:graphicData uri="http://schemas.microsoft.com/office/powerpoint/2016/slidezoom">
                <pslz:sldZm>
                  <pslz:sldZmObj sldId="309" cId="308183547">
                    <pslz:zmPr id="{2BBC7899-7E12-419E-B74E-34FBC8F371D5}"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hlinkClick r:id="rId7" action="ppaction://hlinksldjump"/>
                <a:extLst>
                  <a:ext uri="{FF2B5EF4-FFF2-40B4-BE49-F238E27FC236}">
                    <a16:creationId xmlns:a16="http://schemas.microsoft.com/office/drawing/2014/main" id="{69FF674C-E1C1-B84E-BB8D-371842CC5094}"/>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B7E53468-B6D2-36E4-9533-E93C2DE650BE}"/>
                  </a:ext>
                </a:extLst>
              </p:cNvPr>
              <p:cNvGraphicFramePr>
                <a:graphicFrameLocks noChangeAspect="1"/>
              </p:cNvGraphicFramePr>
              <p:nvPr>
                <p:extLst>
                  <p:ext uri="{D42A27DB-BD31-4B8C-83A1-F6EECF244321}">
                    <p14:modId xmlns:p14="http://schemas.microsoft.com/office/powerpoint/2010/main" val="2337680496"/>
                  </p:ext>
                </p:extLst>
              </p:nvPr>
            </p:nvGraphicFramePr>
            <p:xfrm>
              <a:off x="-2546926" y="-492939"/>
              <a:ext cx="3048000" cy="1714500"/>
            </p:xfrm>
            <a:graphic>
              <a:graphicData uri="http://schemas.microsoft.com/office/powerpoint/2016/slidezoom">
                <pslz:sldZm>
                  <pslz:sldZmObj sldId="309" cId="308183547">
                    <pslz:zmPr id="{B1932E2F-9E06-465E-A29D-3158261AEEA6}"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hlinkClick r:id="rId7" action="ppaction://hlinksldjump"/>
                <a:extLst>
                  <a:ext uri="{FF2B5EF4-FFF2-40B4-BE49-F238E27FC236}">
                    <a16:creationId xmlns:a16="http://schemas.microsoft.com/office/drawing/2014/main" id="{B7E53468-B6D2-36E4-9533-E93C2DE650BE}"/>
                  </a:ext>
                </a:extLst>
              </p:cNvPr>
              <p:cNvPicPr>
                <a:picLocks noGrp="1" noRot="1" noChangeAspect="1" noMove="1" noResize="1" noEditPoints="1" noAdjustHandles="1" noChangeArrowheads="1" noChangeShapeType="1"/>
              </p:cNvPicPr>
              <p:nvPr/>
            </p:nvPicPr>
            <p:blipFill>
              <a:blip r:embed="rId8"/>
              <a:stretch>
                <a:fillRect/>
              </a:stretch>
            </p:blipFill>
            <p:spPr>
              <a:xfrm>
                <a:off x="-2546926" y="-49293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08183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8C43C-97F5-AA0F-C8AB-002D8B26832A}"/>
              </a:ext>
            </a:extLst>
          </p:cNvPr>
          <p:cNvSpPr>
            <a:spLocks noGrp="1"/>
          </p:cNvSpPr>
          <p:nvPr>
            <p:ph type="title"/>
          </p:nvPr>
        </p:nvSpPr>
        <p:spPr/>
        <p:txBody>
          <a:bodyPr/>
          <a:lstStyle/>
          <a:p>
            <a:r>
              <a:rPr lang="en-US" dirty="0"/>
              <a:t>Project Foundations</a:t>
            </a:r>
          </a:p>
        </p:txBody>
      </p:sp>
      <p:graphicFrame>
        <p:nvGraphicFramePr>
          <p:cNvPr id="4" name="Diagram 3">
            <a:extLst>
              <a:ext uri="{FF2B5EF4-FFF2-40B4-BE49-F238E27FC236}">
                <a16:creationId xmlns:a16="http://schemas.microsoft.com/office/drawing/2014/main" id="{2B87510C-9C49-21B2-0244-792595B49F15}"/>
              </a:ext>
            </a:extLst>
          </p:cNvPr>
          <p:cNvGraphicFramePr/>
          <p:nvPr/>
        </p:nvGraphicFramePr>
        <p:xfrm>
          <a:off x="1808715" y="2878077"/>
          <a:ext cx="8128000" cy="3937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FDC45EA5-FFE6-3826-60DD-74BB825AB87E}"/>
              </a:ext>
            </a:extLst>
          </p:cNvPr>
          <p:cNvSpPr txBox="1"/>
          <p:nvPr/>
        </p:nvSpPr>
        <p:spPr>
          <a:xfrm>
            <a:off x="2134480" y="2335832"/>
            <a:ext cx="7717177" cy="584775"/>
          </a:xfrm>
          <a:prstGeom prst="rect">
            <a:avLst/>
          </a:prstGeom>
          <a:noFill/>
        </p:spPr>
        <p:txBody>
          <a:bodyPr wrap="none" rtlCol="0">
            <a:spAutoFit/>
          </a:bodyPr>
          <a:lstStyle/>
          <a:p>
            <a:pPr lvl="0"/>
            <a:r>
              <a:rPr lang="en-US" sz="3200" dirty="0">
                <a:solidFill>
                  <a:schemeClr val="bg1"/>
                </a:solidFill>
              </a:rPr>
              <a:t>Seamless and Integrated System Solution</a:t>
            </a:r>
          </a:p>
        </p:txBody>
      </p:sp>
    </p:spTree>
    <p:extLst>
      <p:ext uri="{BB962C8B-B14F-4D97-AF65-F5344CB8AC3E}">
        <p14:creationId xmlns:p14="http://schemas.microsoft.com/office/powerpoint/2010/main" val="3701526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D895E-7884-D9BC-7E97-81EC9FA52D91}"/>
              </a:ext>
            </a:extLst>
          </p:cNvPr>
          <p:cNvSpPr>
            <a:spLocks noGrp="1"/>
          </p:cNvSpPr>
          <p:nvPr>
            <p:ph type="title"/>
          </p:nvPr>
        </p:nvSpPr>
        <p:spPr/>
        <p:txBody>
          <a:bodyPr/>
          <a:lstStyle/>
          <a:p>
            <a:r>
              <a:rPr lang="en-US" dirty="0"/>
              <a:t>Requires An Engineered Integration of Project Development Across Modes</a:t>
            </a:r>
          </a:p>
        </p:txBody>
      </p:sp>
      <p:sp>
        <p:nvSpPr>
          <p:cNvPr id="3" name="Content Placeholder 2">
            <a:extLst>
              <a:ext uri="{FF2B5EF4-FFF2-40B4-BE49-F238E27FC236}">
                <a16:creationId xmlns:a16="http://schemas.microsoft.com/office/drawing/2014/main" id="{8359429D-FDC8-FAB3-0D42-017AD132FB3E}"/>
              </a:ext>
            </a:extLst>
          </p:cNvPr>
          <p:cNvSpPr>
            <a:spLocks noGrp="1"/>
          </p:cNvSpPr>
          <p:nvPr>
            <p:ph idx="1"/>
          </p:nvPr>
        </p:nvSpPr>
        <p:spPr>
          <a:xfrm>
            <a:off x="701944" y="2371389"/>
            <a:ext cx="6453770" cy="3599316"/>
          </a:xfrm>
        </p:spPr>
        <p:txBody>
          <a:bodyPr/>
          <a:lstStyle/>
          <a:p>
            <a:r>
              <a:rPr lang="en-US" dirty="0">
                <a:solidFill>
                  <a:schemeClr val="bg1"/>
                </a:solidFill>
              </a:rPr>
              <a:t>System Strategy (Defined in RIA Process)</a:t>
            </a:r>
          </a:p>
          <a:p>
            <a:r>
              <a:rPr lang="en-US" dirty="0">
                <a:solidFill>
                  <a:schemeClr val="bg1"/>
                </a:solidFill>
              </a:rPr>
              <a:t>Coordinated Public &amp; Private Investments Are Critical</a:t>
            </a:r>
          </a:p>
          <a:p>
            <a:r>
              <a:rPr lang="en-US" dirty="0">
                <a:solidFill>
                  <a:schemeClr val="bg1"/>
                </a:solidFill>
              </a:rPr>
              <a:t>Extension of Seaport Logistics Hub Integrates:</a:t>
            </a:r>
          </a:p>
          <a:p>
            <a:pPr lvl="1"/>
            <a:r>
              <a:rPr lang="en-US" dirty="0">
                <a:solidFill>
                  <a:schemeClr val="bg1"/>
                </a:solidFill>
              </a:rPr>
              <a:t>Rail Infrastructure </a:t>
            </a:r>
          </a:p>
          <a:p>
            <a:pPr lvl="1"/>
            <a:r>
              <a:rPr lang="en-US" dirty="0">
                <a:solidFill>
                  <a:schemeClr val="bg1"/>
                </a:solidFill>
              </a:rPr>
              <a:t>Truck Mobility Complex’s </a:t>
            </a:r>
          </a:p>
          <a:p>
            <a:pPr lvl="1"/>
            <a:r>
              <a:rPr lang="en-US" dirty="0">
                <a:solidFill>
                  <a:schemeClr val="bg1"/>
                </a:solidFill>
              </a:rPr>
              <a:t>Air Cargo Hub Access</a:t>
            </a:r>
          </a:p>
          <a:p>
            <a:pPr lvl="1"/>
            <a:r>
              <a:rPr lang="en-US" dirty="0">
                <a:solidFill>
                  <a:schemeClr val="bg1"/>
                </a:solidFill>
              </a:rPr>
              <a:t>Highway/Road Investments</a:t>
            </a:r>
          </a:p>
          <a:p>
            <a:endParaRPr lang="en-US" dirty="0"/>
          </a:p>
        </p:txBody>
      </p:sp>
      <p:pic>
        <p:nvPicPr>
          <p:cNvPr id="4" name="Picture 3">
            <a:extLst>
              <a:ext uri="{FF2B5EF4-FFF2-40B4-BE49-F238E27FC236}">
                <a16:creationId xmlns:a16="http://schemas.microsoft.com/office/drawing/2014/main" id="{A5C3EDA3-76ED-8CB3-65D8-A635DF8F351F}"/>
              </a:ext>
            </a:extLst>
          </p:cNvPr>
          <p:cNvPicPr>
            <a:picLocks noChangeAspect="1"/>
          </p:cNvPicPr>
          <p:nvPr/>
        </p:nvPicPr>
        <p:blipFill>
          <a:blip r:embed="rId2"/>
          <a:stretch>
            <a:fillRect/>
          </a:stretch>
        </p:blipFill>
        <p:spPr>
          <a:xfrm>
            <a:off x="8240234" y="2055649"/>
            <a:ext cx="2521520" cy="1465390"/>
          </a:xfrm>
          <a:prstGeom prst="rect">
            <a:avLst/>
          </a:prstGeom>
          <a:ln w="38100">
            <a:solidFill>
              <a:schemeClr val="bg1"/>
            </a:solidFill>
          </a:ln>
        </p:spPr>
      </p:pic>
      <p:pic>
        <p:nvPicPr>
          <p:cNvPr id="5" name="Picture 4">
            <a:extLst>
              <a:ext uri="{FF2B5EF4-FFF2-40B4-BE49-F238E27FC236}">
                <a16:creationId xmlns:a16="http://schemas.microsoft.com/office/drawing/2014/main" id="{BAB50FAC-27A4-338C-B4A7-50A736D2643E}"/>
              </a:ext>
            </a:extLst>
          </p:cNvPr>
          <p:cNvPicPr>
            <a:picLocks noChangeAspect="1"/>
          </p:cNvPicPr>
          <p:nvPr/>
        </p:nvPicPr>
        <p:blipFill>
          <a:blip r:embed="rId3"/>
          <a:stretch>
            <a:fillRect/>
          </a:stretch>
        </p:blipFill>
        <p:spPr>
          <a:xfrm>
            <a:off x="7155713" y="3654794"/>
            <a:ext cx="2169042" cy="1465391"/>
          </a:xfrm>
          <a:prstGeom prst="rect">
            <a:avLst/>
          </a:prstGeom>
          <a:ln w="38100">
            <a:solidFill>
              <a:schemeClr val="bg1"/>
            </a:solidFill>
          </a:ln>
        </p:spPr>
      </p:pic>
      <p:pic>
        <p:nvPicPr>
          <p:cNvPr id="6" name="Picture 5">
            <a:extLst>
              <a:ext uri="{FF2B5EF4-FFF2-40B4-BE49-F238E27FC236}">
                <a16:creationId xmlns:a16="http://schemas.microsoft.com/office/drawing/2014/main" id="{8A0CF8E9-C367-5929-E4D3-A7AA7C66F7A6}"/>
              </a:ext>
            </a:extLst>
          </p:cNvPr>
          <p:cNvPicPr>
            <a:picLocks noChangeAspect="1"/>
          </p:cNvPicPr>
          <p:nvPr/>
        </p:nvPicPr>
        <p:blipFill>
          <a:blip r:embed="rId4"/>
          <a:stretch>
            <a:fillRect/>
          </a:stretch>
        </p:blipFill>
        <p:spPr>
          <a:xfrm>
            <a:off x="9500994" y="3654796"/>
            <a:ext cx="2392845" cy="1465390"/>
          </a:xfrm>
          <a:prstGeom prst="rect">
            <a:avLst/>
          </a:prstGeom>
          <a:ln w="38100">
            <a:solidFill>
              <a:schemeClr val="bg1"/>
            </a:solidFill>
          </a:ln>
        </p:spPr>
      </p:pic>
      <p:pic>
        <p:nvPicPr>
          <p:cNvPr id="7" name="Picture 6">
            <a:extLst>
              <a:ext uri="{FF2B5EF4-FFF2-40B4-BE49-F238E27FC236}">
                <a16:creationId xmlns:a16="http://schemas.microsoft.com/office/drawing/2014/main" id="{E0244BE5-80C6-A84A-FB94-A617A0522665}"/>
              </a:ext>
            </a:extLst>
          </p:cNvPr>
          <p:cNvPicPr>
            <a:picLocks noChangeAspect="1"/>
          </p:cNvPicPr>
          <p:nvPr/>
        </p:nvPicPr>
        <p:blipFill>
          <a:blip r:embed="rId5"/>
          <a:stretch>
            <a:fillRect/>
          </a:stretch>
        </p:blipFill>
        <p:spPr>
          <a:xfrm>
            <a:off x="8264554" y="5253943"/>
            <a:ext cx="2497200" cy="1433525"/>
          </a:xfrm>
          <a:prstGeom prst="rect">
            <a:avLst/>
          </a:prstGeom>
          <a:ln w="38100">
            <a:solidFill>
              <a:schemeClr val="bg1"/>
            </a:solidFill>
          </a:ln>
        </p:spPr>
      </p:pic>
    </p:spTree>
    <p:extLst>
      <p:ext uri="{BB962C8B-B14F-4D97-AF65-F5344CB8AC3E}">
        <p14:creationId xmlns:p14="http://schemas.microsoft.com/office/powerpoint/2010/main" val="127397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 Project Overview</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680321" y="2177383"/>
            <a:ext cx="11511679" cy="4521127"/>
          </a:xfrm>
        </p:spPr>
        <p:txBody>
          <a:bodyPr>
            <a:normAutofit/>
          </a:bodyPr>
          <a:lstStyle/>
          <a:p>
            <a:pPr marL="0" indent="0">
              <a:buNone/>
            </a:pPr>
            <a:r>
              <a:rPr lang="en-US" b="1" dirty="0">
                <a:solidFill>
                  <a:schemeClr val="bg1"/>
                </a:solidFill>
              </a:rPr>
              <a:t>Will Be Largest and Most Sophisticated Logistics Corridor in the World</a:t>
            </a:r>
          </a:p>
          <a:p>
            <a:pPr marL="0" indent="0">
              <a:buNone/>
            </a:pPr>
            <a:endParaRPr lang="en-US" sz="100" b="1" dirty="0">
              <a:solidFill>
                <a:schemeClr val="bg1"/>
              </a:solidFill>
            </a:endParaRPr>
          </a:p>
          <a:p>
            <a:pPr lvl="1">
              <a:buFont typeface="Wingdings" panose="05000000000000000000" pitchFamily="2" charset="2"/>
              <a:buChar char="§"/>
            </a:pPr>
            <a:r>
              <a:rPr lang="en-US" sz="2400" b="1" dirty="0">
                <a:solidFill>
                  <a:schemeClr val="bg1"/>
                </a:solidFill>
              </a:rPr>
              <a:t>Integrated Multimodal Cargo Transport and Hubs</a:t>
            </a:r>
          </a:p>
          <a:p>
            <a:pPr lvl="2"/>
            <a:r>
              <a:rPr lang="en-US" sz="2200" dirty="0">
                <a:solidFill>
                  <a:schemeClr val="bg1"/>
                </a:solidFill>
              </a:rPr>
              <a:t>Intermodal Truck and Rail Spine: Seaports to Markets</a:t>
            </a:r>
          </a:p>
          <a:p>
            <a:pPr lvl="2"/>
            <a:r>
              <a:rPr lang="en-US" sz="2200" dirty="0">
                <a:solidFill>
                  <a:schemeClr val="bg1"/>
                </a:solidFill>
              </a:rPr>
              <a:t>Replaces All-Truck Conditions Currently</a:t>
            </a:r>
          </a:p>
          <a:p>
            <a:pPr lvl="1">
              <a:buFont typeface="Wingdings" panose="05000000000000000000" pitchFamily="2" charset="2"/>
              <a:buChar char="§"/>
            </a:pPr>
            <a:r>
              <a:rPr lang="en-US" sz="2400" b="1" dirty="0">
                <a:solidFill>
                  <a:schemeClr val="bg1"/>
                </a:solidFill>
              </a:rPr>
              <a:t>TradePort Investment Districts </a:t>
            </a:r>
          </a:p>
          <a:p>
            <a:pPr lvl="2"/>
            <a:r>
              <a:rPr lang="en-US" sz="2200" dirty="0">
                <a:solidFill>
                  <a:schemeClr val="bg1"/>
                </a:solidFill>
              </a:rPr>
              <a:t>Concentrated Centers For Economic Development Along Rail/Truck Spine</a:t>
            </a:r>
          </a:p>
          <a:p>
            <a:pPr lvl="1">
              <a:buFont typeface="Wingdings" panose="05000000000000000000" pitchFamily="2" charset="2"/>
              <a:buChar char="§"/>
            </a:pPr>
            <a:r>
              <a:rPr lang="en-US" sz="2400" b="1" dirty="0">
                <a:solidFill>
                  <a:schemeClr val="bg1"/>
                </a:solidFill>
              </a:rPr>
              <a:t>Highly Efficient Cargo Movement</a:t>
            </a:r>
          </a:p>
          <a:p>
            <a:pPr lvl="2"/>
            <a:r>
              <a:rPr lang="en-US" sz="2200" dirty="0">
                <a:solidFill>
                  <a:schemeClr val="bg1"/>
                </a:solidFill>
              </a:rPr>
              <a:t>Technology At The Center</a:t>
            </a:r>
          </a:p>
          <a:p>
            <a:pPr lvl="1">
              <a:buFont typeface="Wingdings" panose="05000000000000000000" pitchFamily="2" charset="2"/>
              <a:buChar char="§"/>
            </a:pPr>
            <a:r>
              <a:rPr lang="en-US" sz="2400" b="1" dirty="0">
                <a:solidFill>
                  <a:schemeClr val="bg1"/>
                </a:solidFill>
              </a:rPr>
              <a:t>Clean Propulsion Platform</a:t>
            </a:r>
          </a:p>
          <a:p>
            <a:pPr lvl="2"/>
            <a:r>
              <a:rPr lang="en-US" sz="2200" dirty="0">
                <a:solidFill>
                  <a:schemeClr val="bg1"/>
                </a:solidFill>
              </a:rPr>
              <a:t>Built Around Electric/Hydrogen Platform</a:t>
            </a:r>
          </a:p>
          <a:p>
            <a:pPr lvl="2"/>
            <a:r>
              <a:rPr lang="en-US" sz="2200" dirty="0">
                <a:solidFill>
                  <a:schemeClr val="bg1"/>
                </a:solidFill>
              </a:rPr>
              <a:t>Catalyze The Shift</a:t>
            </a:r>
            <a:endParaRPr lang="en-US" sz="2000" dirty="0">
              <a:solidFill>
                <a:schemeClr val="bg1"/>
              </a:solidFill>
            </a:endParaRPr>
          </a:p>
          <a:p>
            <a:endParaRPr lang="en-US" dirty="0"/>
          </a:p>
        </p:txBody>
      </p:sp>
    </p:spTree>
    <p:extLst>
      <p:ext uri="{BB962C8B-B14F-4D97-AF65-F5344CB8AC3E}">
        <p14:creationId xmlns:p14="http://schemas.microsoft.com/office/powerpoint/2010/main" val="410846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9938A-C762-4388-A547-0945A9AD956E}"/>
              </a:ext>
            </a:extLst>
          </p:cNvPr>
          <p:cNvSpPr>
            <a:spLocks noGrp="1"/>
          </p:cNvSpPr>
          <p:nvPr>
            <p:ph type="title"/>
          </p:nvPr>
        </p:nvSpPr>
        <p:spPr/>
        <p:txBody>
          <a:bodyPr/>
          <a:lstStyle/>
          <a:p>
            <a:r>
              <a:rPr lang="en-US" dirty="0"/>
              <a:t>CA Inland Port System Delivery Team</a:t>
            </a:r>
          </a:p>
        </p:txBody>
      </p:sp>
      <p:pic>
        <p:nvPicPr>
          <p:cNvPr id="16" name="Picture 15">
            <a:extLst>
              <a:ext uri="{FF2B5EF4-FFF2-40B4-BE49-F238E27FC236}">
                <a16:creationId xmlns:a16="http://schemas.microsoft.com/office/drawing/2014/main" id="{F896088E-4B8E-486D-8379-65598AAB9DC3}"/>
              </a:ext>
            </a:extLst>
          </p:cNvPr>
          <p:cNvPicPr>
            <a:picLocks noChangeAspect="1"/>
          </p:cNvPicPr>
          <p:nvPr/>
        </p:nvPicPr>
        <p:blipFill>
          <a:blip r:embed="rId2"/>
          <a:stretch>
            <a:fillRect/>
          </a:stretch>
        </p:blipFill>
        <p:spPr>
          <a:xfrm>
            <a:off x="685264" y="3575111"/>
            <a:ext cx="1793496" cy="343152"/>
          </a:xfrm>
          <a:prstGeom prst="rect">
            <a:avLst/>
          </a:prstGeom>
          <a:ln>
            <a:solidFill>
              <a:schemeClr val="bg1"/>
            </a:solidFill>
          </a:ln>
        </p:spPr>
      </p:pic>
      <p:pic>
        <p:nvPicPr>
          <p:cNvPr id="19" name="Picture 18">
            <a:extLst>
              <a:ext uri="{FF2B5EF4-FFF2-40B4-BE49-F238E27FC236}">
                <a16:creationId xmlns:a16="http://schemas.microsoft.com/office/drawing/2014/main" id="{6F1BD97F-4280-4F77-9623-5F368FDC744D}"/>
              </a:ext>
            </a:extLst>
          </p:cNvPr>
          <p:cNvPicPr>
            <a:picLocks noChangeAspect="1"/>
          </p:cNvPicPr>
          <p:nvPr/>
        </p:nvPicPr>
        <p:blipFill>
          <a:blip r:embed="rId3"/>
          <a:stretch>
            <a:fillRect/>
          </a:stretch>
        </p:blipFill>
        <p:spPr>
          <a:xfrm>
            <a:off x="699889" y="4548704"/>
            <a:ext cx="1187511" cy="412946"/>
          </a:xfrm>
          <a:prstGeom prst="rect">
            <a:avLst/>
          </a:prstGeom>
          <a:ln>
            <a:solidFill>
              <a:schemeClr val="bg1"/>
            </a:solidFill>
          </a:ln>
        </p:spPr>
      </p:pic>
      <p:pic>
        <p:nvPicPr>
          <p:cNvPr id="23" name="Picture 22">
            <a:extLst>
              <a:ext uri="{FF2B5EF4-FFF2-40B4-BE49-F238E27FC236}">
                <a16:creationId xmlns:a16="http://schemas.microsoft.com/office/drawing/2014/main" id="{5FA47A02-D9F9-44AD-A8A0-82015A380135}"/>
              </a:ext>
            </a:extLst>
          </p:cNvPr>
          <p:cNvPicPr>
            <a:picLocks noChangeAspect="1"/>
          </p:cNvPicPr>
          <p:nvPr/>
        </p:nvPicPr>
        <p:blipFill>
          <a:blip r:embed="rId4"/>
          <a:stretch>
            <a:fillRect/>
          </a:stretch>
        </p:blipFill>
        <p:spPr>
          <a:xfrm>
            <a:off x="688132" y="5037644"/>
            <a:ext cx="1775637" cy="428492"/>
          </a:xfrm>
          <a:prstGeom prst="rect">
            <a:avLst/>
          </a:prstGeom>
          <a:ln>
            <a:solidFill>
              <a:schemeClr val="bg1"/>
            </a:solidFill>
          </a:ln>
        </p:spPr>
      </p:pic>
      <p:pic>
        <p:nvPicPr>
          <p:cNvPr id="25" name="Picture 24" descr="Text&#10;&#10;Description automatically generated with medium confidence">
            <a:extLst>
              <a:ext uri="{FF2B5EF4-FFF2-40B4-BE49-F238E27FC236}">
                <a16:creationId xmlns:a16="http://schemas.microsoft.com/office/drawing/2014/main" id="{56EFEBBE-29FE-4E86-8106-425A630EFC74}"/>
              </a:ext>
            </a:extLst>
          </p:cNvPr>
          <p:cNvPicPr>
            <a:picLocks noChangeAspect="1"/>
          </p:cNvPicPr>
          <p:nvPr/>
        </p:nvPicPr>
        <p:blipFill>
          <a:blip r:embed="rId5"/>
          <a:stretch>
            <a:fillRect/>
          </a:stretch>
        </p:blipFill>
        <p:spPr>
          <a:xfrm>
            <a:off x="677664" y="2764009"/>
            <a:ext cx="1775637" cy="532691"/>
          </a:xfrm>
          <a:prstGeom prst="rect">
            <a:avLst/>
          </a:prstGeom>
          <a:ln w="19050">
            <a:solidFill>
              <a:schemeClr val="bg1"/>
            </a:solidFill>
          </a:ln>
        </p:spPr>
      </p:pic>
      <p:sp>
        <p:nvSpPr>
          <p:cNvPr id="26" name="TextBox 25">
            <a:extLst>
              <a:ext uri="{FF2B5EF4-FFF2-40B4-BE49-F238E27FC236}">
                <a16:creationId xmlns:a16="http://schemas.microsoft.com/office/drawing/2014/main" id="{FA416D6F-E79A-4440-9161-E37372B99291}"/>
              </a:ext>
            </a:extLst>
          </p:cNvPr>
          <p:cNvSpPr txBox="1"/>
          <p:nvPr/>
        </p:nvSpPr>
        <p:spPr>
          <a:xfrm>
            <a:off x="3179827" y="2016949"/>
            <a:ext cx="8643577" cy="4532010"/>
          </a:xfrm>
          <a:prstGeom prst="rect">
            <a:avLst/>
          </a:prstGeom>
          <a:noFill/>
        </p:spPr>
        <p:txBody>
          <a:bodyPr wrap="square" rtlCol="0">
            <a:spAutoFit/>
          </a:bodyPr>
          <a:lstStyle/>
          <a:p>
            <a:endParaRPr lang="en-US" sz="400" dirty="0">
              <a:solidFill>
                <a:schemeClr val="bg1"/>
              </a:solidFill>
            </a:endParaRPr>
          </a:p>
          <a:p>
            <a:r>
              <a:rPr lang="en-US" sz="2400" dirty="0">
                <a:solidFill>
                  <a:schemeClr val="bg1"/>
                </a:solidFill>
              </a:rPr>
              <a:t>Public Sector Manager and Coordinator</a:t>
            </a:r>
          </a:p>
          <a:p>
            <a:endParaRPr lang="en-US" sz="2000" dirty="0">
              <a:solidFill>
                <a:schemeClr val="bg1"/>
              </a:solidFill>
            </a:endParaRPr>
          </a:p>
          <a:p>
            <a:r>
              <a:rPr lang="en-US" sz="2400" dirty="0">
                <a:solidFill>
                  <a:schemeClr val="bg1"/>
                </a:solidFill>
              </a:rPr>
              <a:t>PM: Econ Dev/Clean Energy/P3/Logistics</a:t>
            </a:r>
          </a:p>
          <a:p>
            <a:endParaRPr lang="en-US" sz="1600" dirty="0">
              <a:solidFill>
                <a:schemeClr val="bg1"/>
              </a:solidFill>
            </a:endParaRPr>
          </a:p>
          <a:p>
            <a:endParaRPr lang="en-US" sz="1050" dirty="0">
              <a:solidFill>
                <a:schemeClr val="bg1"/>
              </a:solidFill>
            </a:endParaRPr>
          </a:p>
          <a:p>
            <a:r>
              <a:rPr lang="en-US" sz="2400" dirty="0">
                <a:solidFill>
                  <a:schemeClr val="bg1"/>
                </a:solidFill>
              </a:rPr>
              <a:t>Engineering, Planning, Clean Energy</a:t>
            </a:r>
          </a:p>
          <a:p>
            <a:endParaRPr lang="en-US" sz="1000" dirty="0">
              <a:solidFill>
                <a:schemeClr val="bg1"/>
              </a:solidFill>
            </a:endParaRPr>
          </a:p>
          <a:p>
            <a:r>
              <a:rPr lang="en-US" sz="2400" dirty="0">
                <a:solidFill>
                  <a:schemeClr val="bg1"/>
                </a:solidFill>
              </a:rPr>
              <a:t>Rail System Planning and Infrastructure </a:t>
            </a:r>
          </a:p>
          <a:p>
            <a:endParaRPr lang="en-US" sz="1000" dirty="0">
              <a:solidFill>
                <a:schemeClr val="bg1"/>
              </a:solidFill>
            </a:endParaRPr>
          </a:p>
          <a:p>
            <a:r>
              <a:rPr lang="en-US" sz="2400" dirty="0">
                <a:solidFill>
                  <a:schemeClr val="bg1"/>
                </a:solidFill>
              </a:rPr>
              <a:t>Telecom/Data Infrastructure </a:t>
            </a:r>
          </a:p>
          <a:p>
            <a:endParaRPr lang="en-US" sz="900" dirty="0">
              <a:solidFill>
                <a:schemeClr val="bg1"/>
              </a:solidFill>
            </a:endParaRPr>
          </a:p>
          <a:p>
            <a:r>
              <a:rPr lang="en-US" sz="2400" dirty="0">
                <a:solidFill>
                  <a:schemeClr val="bg1"/>
                </a:solidFill>
              </a:rPr>
              <a:t>Legal/Public-Private Partnerships</a:t>
            </a:r>
          </a:p>
          <a:p>
            <a:endParaRPr lang="en-US" sz="900" dirty="0">
              <a:solidFill>
                <a:schemeClr val="bg1"/>
              </a:solidFill>
            </a:endParaRPr>
          </a:p>
          <a:p>
            <a:r>
              <a:rPr lang="en-US" sz="2400" dirty="0">
                <a:solidFill>
                  <a:schemeClr val="bg1"/>
                </a:solidFill>
              </a:rPr>
              <a:t>Hydrogen Policy/Infrastructure </a:t>
            </a:r>
          </a:p>
          <a:p>
            <a:endParaRPr lang="en-US" sz="1000" dirty="0">
              <a:solidFill>
                <a:schemeClr val="bg1"/>
              </a:solidFill>
            </a:endParaRPr>
          </a:p>
          <a:p>
            <a:r>
              <a:rPr lang="en-US" sz="2400" dirty="0">
                <a:solidFill>
                  <a:schemeClr val="bg1"/>
                </a:solidFill>
              </a:rPr>
              <a:t>Truck Manufacturer/Clean Powertrain </a:t>
            </a:r>
          </a:p>
        </p:txBody>
      </p:sp>
      <p:pic>
        <p:nvPicPr>
          <p:cNvPr id="38" name="Picture 37">
            <a:extLst>
              <a:ext uri="{FF2B5EF4-FFF2-40B4-BE49-F238E27FC236}">
                <a16:creationId xmlns:a16="http://schemas.microsoft.com/office/drawing/2014/main" id="{AA66791F-714F-4B03-8F0F-177209386133}"/>
              </a:ext>
            </a:extLst>
          </p:cNvPr>
          <p:cNvPicPr>
            <a:picLocks noChangeAspect="1"/>
          </p:cNvPicPr>
          <p:nvPr/>
        </p:nvPicPr>
        <p:blipFill>
          <a:blip r:embed="rId6"/>
          <a:stretch>
            <a:fillRect/>
          </a:stretch>
        </p:blipFill>
        <p:spPr>
          <a:xfrm>
            <a:off x="726286" y="5529705"/>
            <a:ext cx="1056197" cy="467719"/>
          </a:xfrm>
          <a:prstGeom prst="rect">
            <a:avLst/>
          </a:prstGeom>
          <a:ln>
            <a:solidFill>
              <a:schemeClr val="bg1"/>
            </a:solidFill>
          </a:ln>
        </p:spPr>
      </p:pic>
      <p:pic>
        <p:nvPicPr>
          <p:cNvPr id="41" name="Picture 40">
            <a:extLst>
              <a:ext uri="{FF2B5EF4-FFF2-40B4-BE49-F238E27FC236}">
                <a16:creationId xmlns:a16="http://schemas.microsoft.com/office/drawing/2014/main" id="{D175FF5F-E340-458E-8926-1182FFAE9328}"/>
              </a:ext>
            </a:extLst>
          </p:cNvPr>
          <p:cNvPicPr>
            <a:picLocks noChangeAspect="1"/>
          </p:cNvPicPr>
          <p:nvPr/>
        </p:nvPicPr>
        <p:blipFill>
          <a:blip r:embed="rId7"/>
          <a:stretch>
            <a:fillRect/>
          </a:stretch>
        </p:blipFill>
        <p:spPr>
          <a:xfrm>
            <a:off x="696434" y="6096578"/>
            <a:ext cx="1071123" cy="535562"/>
          </a:xfrm>
          <a:prstGeom prst="rect">
            <a:avLst/>
          </a:prstGeom>
          <a:ln>
            <a:solidFill>
              <a:schemeClr val="bg1"/>
            </a:solidFill>
          </a:ln>
        </p:spPr>
      </p:pic>
      <p:pic>
        <p:nvPicPr>
          <p:cNvPr id="1026" name="Picture 2">
            <a:extLst>
              <a:ext uri="{FF2B5EF4-FFF2-40B4-BE49-F238E27FC236}">
                <a16:creationId xmlns:a16="http://schemas.microsoft.com/office/drawing/2014/main" id="{468232A0-A61F-9DC3-8293-9BC93845BB4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644" y="3981832"/>
            <a:ext cx="1937657" cy="5288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BB709C5B-3AA2-14F4-1BF2-BC74ECFC4724}"/>
              </a:ext>
            </a:extLst>
          </p:cNvPr>
          <p:cNvPicPr>
            <a:picLocks noChangeAspect="1"/>
          </p:cNvPicPr>
          <p:nvPr/>
        </p:nvPicPr>
        <p:blipFill rotWithShape="1">
          <a:blip r:embed="rId9"/>
          <a:srcRect l="8255" t="36593" r="7940" b="36280"/>
          <a:stretch/>
        </p:blipFill>
        <p:spPr>
          <a:xfrm>
            <a:off x="560928" y="2041219"/>
            <a:ext cx="1998231" cy="646796"/>
          </a:xfrm>
          <a:prstGeom prst="rect">
            <a:avLst/>
          </a:prstGeom>
          <a:ln>
            <a:solidFill>
              <a:schemeClr val="bg1"/>
            </a:solidFill>
          </a:ln>
        </p:spPr>
      </p:pic>
    </p:spTree>
    <p:extLst>
      <p:ext uri="{BB962C8B-B14F-4D97-AF65-F5344CB8AC3E}">
        <p14:creationId xmlns:p14="http://schemas.microsoft.com/office/powerpoint/2010/main" val="310684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6">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xEl>
                                              <p:pRg st="12" end="1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6">
                                            <p:txEl>
                                              <p:pRg st="14" end="14"/>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6">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1D4256-4DFA-1614-B381-2AD308E7E889}"/>
              </a:ext>
            </a:extLst>
          </p:cNvPr>
          <p:cNvPicPr>
            <a:picLocks noChangeAspect="1"/>
          </p:cNvPicPr>
          <p:nvPr/>
        </p:nvPicPr>
        <p:blipFill rotWithShape="1">
          <a:blip r:embed="rId2"/>
          <a:srcRect l="3064" t="4732" r="1037" b="109"/>
          <a:stretch/>
        </p:blipFill>
        <p:spPr>
          <a:xfrm>
            <a:off x="6394775" y="13469"/>
            <a:ext cx="5794049" cy="6844531"/>
          </a:xfrm>
          <a:prstGeom prst="rect">
            <a:avLst/>
          </a:prstGeom>
          <a:ln>
            <a:noFill/>
          </a:ln>
          <a:effectLst>
            <a:softEdge rad="50800"/>
          </a:effectLst>
        </p:spPr>
      </p:pic>
      <p:sp>
        <p:nvSpPr>
          <p:cNvPr id="2" name="Title 1">
            <a:extLst>
              <a:ext uri="{FF2B5EF4-FFF2-40B4-BE49-F238E27FC236}">
                <a16:creationId xmlns:a16="http://schemas.microsoft.com/office/drawing/2014/main" id="{66643341-F874-B440-9F27-0B8DE105D7C7}"/>
              </a:ext>
            </a:extLst>
          </p:cNvPr>
          <p:cNvSpPr>
            <a:spLocks noGrp="1"/>
          </p:cNvSpPr>
          <p:nvPr>
            <p:ph type="title"/>
          </p:nvPr>
        </p:nvSpPr>
        <p:spPr>
          <a:xfrm>
            <a:off x="230736" y="753228"/>
            <a:ext cx="6084605" cy="1080938"/>
          </a:xfrm>
        </p:spPr>
        <p:txBody>
          <a:bodyPr>
            <a:normAutofit fontScale="90000"/>
          </a:bodyPr>
          <a:lstStyle/>
          <a:p>
            <a:r>
              <a:rPr lang="en-US" dirty="0"/>
              <a:t>CAIPS Project-Goods Movement/Environmental/</a:t>
            </a:r>
            <a:br>
              <a:rPr lang="en-US" dirty="0"/>
            </a:br>
            <a:r>
              <a:rPr lang="en-US" dirty="0"/>
              <a:t>Economic Benefits </a:t>
            </a:r>
          </a:p>
        </p:txBody>
      </p:sp>
      <p:sp>
        <p:nvSpPr>
          <p:cNvPr id="3" name="Content Placeholder 2">
            <a:extLst>
              <a:ext uri="{FF2B5EF4-FFF2-40B4-BE49-F238E27FC236}">
                <a16:creationId xmlns:a16="http://schemas.microsoft.com/office/drawing/2014/main" id="{DB779413-C4FC-EF73-C6F0-292DAF4F30EC}"/>
              </a:ext>
            </a:extLst>
          </p:cNvPr>
          <p:cNvSpPr>
            <a:spLocks noGrp="1"/>
          </p:cNvSpPr>
          <p:nvPr>
            <p:ph idx="1"/>
          </p:nvPr>
        </p:nvSpPr>
        <p:spPr>
          <a:xfrm>
            <a:off x="680322" y="2336873"/>
            <a:ext cx="5041628" cy="3599316"/>
          </a:xfrm>
        </p:spPr>
        <p:txBody>
          <a:bodyPr>
            <a:normAutofit/>
          </a:bodyPr>
          <a:lstStyle/>
          <a:p>
            <a:pPr>
              <a:buFont typeface="Wingdings" panose="05000000000000000000" pitchFamily="2" charset="2"/>
              <a:buChar char="§"/>
            </a:pPr>
            <a:r>
              <a:rPr lang="en-US" sz="2000" dirty="0"/>
              <a:t>The California Inland Port Project (CAIP)  offers the opportunity to significantly address several goods movement and environmental challenges facing the San Joaquin Valley and Sacramento regions.  The challenges are inherent to the regions and will continue to worsen if long term goods movement strategies are not developed and implemented over time. </a:t>
            </a:r>
          </a:p>
        </p:txBody>
      </p:sp>
    </p:spTree>
    <p:extLst>
      <p:ext uri="{BB962C8B-B14F-4D97-AF65-F5344CB8AC3E}">
        <p14:creationId xmlns:p14="http://schemas.microsoft.com/office/powerpoint/2010/main" val="856064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DAAC6-5B1A-4EED-BC8F-DA46D4345C2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F4502BD-B567-42F9-80E9-B55388381BDF}"/>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0C02251-3377-4158-9DAD-FA83642E8582}"/>
              </a:ext>
            </a:extLst>
          </p:cNvPr>
          <p:cNvPicPr>
            <a:picLocks noChangeAspect="1"/>
          </p:cNvPicPr>
          <p:nvPr/>
        </p:nvPicPr>
        <p:blipFill>
          <a:blip r:embed="rId2"/>
          <a:stretch>
            <a:fillRect/>
          </a:stretch>
        </p:blipFill>
        <p:spPr>
          <a:xfrm>
            <a:off x="0" y="0"/>
            <a:ext cx="11139898" cy="6858000"/>
          </a:xfrm>
          <a:prstGeom prst="rect">
            <a:avLst/>
          </a:prstGeom>
          <a:ln>
            <a:solidFill>
              <a:schemeClr val="bg1"/>
            </a:solidFill>
          </a:ln>
        </p:spPr>
      </p:pic>
      <p:sp>
        <p:nvSpPr>
          <p:cNvPr id="15" name="Freeform: Shape 14">
            <a:extLst>
              <a:ext uri="{FF2B5EF4-FFF2-40B4-BE49-F238E27FC236}">
                <a16:creationId xmlns:a16="http://schemas.microsoft.com/office/drawing/2014/main" id="{5B841BF0-AFC0-422E-BB9F-57350F1886AA}"/>
              </a:ext>
            </a:extLst>
          </p:cNvPr>
          <p:cNvSpPr/>
          <p:nvPr/>
        </p:nvSpPr>
        <p:spPr>
          <a:xfrm>
            <a:off x="532978" y="2462492"/>
            <a:ext cx="893197" cy="1392039"/>
          </a:xfrm>
          <a:custGeom>
            <a:avLst/>
            <a:gdLst>
              <a:gd name="connsiteX0" fmla="*/ 845127 w 845127"/>
              <a:gd name="connsiteY0" fmla="*/ 1274618 h 1274618"/>
              <a:gd name="connsiteX1" fmla="*/ 845127 w 845127"/>
              <a:gd name="connsiteY1" fmla="*/ 1274618 h 1274618"/>
              <a:gd name="connsiteX2" fmla="*/ 762000 w 845127"/>
              <a:gd name="connsiteY2" fmla="*/ 1094509 h 1274618"/>
              <a:gd name="connsiteX3" fmla="*/ 720436 w 845127"/>
              <a:gd name="connsiteY3" fmla="*/ 983673 h 1274618"/>
              <a:gd name="connsiteX4" fmla="*/ 706582 w 845127"/>
              <a:gd name="connsiteY4" fmla="*/ 762000 h 1274618"/>
              <a:gd name="connsiteX5" fmla="*/ 651163 w 845127"/>
              <a:gd name="connsiteY5" fmla="*/ 526473 h 1274618"/>
              <a:gd name="connsiteX6" fmla="*/ 623454 w 845127"/>
              <a:gd name="connsiteY6" fmla="*/ 207818 h 1274618"/>
              <a:gd name="connsiteX7" fmla="*/ 609600 w 845127"/>
              <a:gd name="connsiteY7" fmla="*/ 0 h 1274618"/>
              <a:gd name="connsiteX8" fmla="*/ 235527 w 845127"/>
              <a:gd name="connsiteY8" fmla="*/ 0 h 1274618"/>
              <a:gd name="connsiteX9" fmla="*/ 0 w 845127"/>
              <a:gd name="connsiteY9" fmla="*/ 193964 h 1274618"/>
              <a:gd name="connsiteX10" fmla="*/ 83127 w 845127"/>
              <a:gd name="connsiteY10" fmla="*/ 526473 h 1274618"/>
              <a:gd name="connsiteX11" fmla="*/ 277091 w 845127"/>
              <a:gd name="connsiteY11" fmla="*/ 665018 h 1274618"/>
              <a:gd name="connsiteX12" fmla="*/ 457200 w 845127"/>
              <a:gd name="connsiteY12" fmla="*/ 914400 h 1274618"/>
              <a:gd name="connsiteX13" fmla="*/ 540327 w 845127"/>
              <a:gd name="connsiteY13" fmla="*/ 1274618 h 1274618"/>
              <a:gd name="connsiteX14" fmla="*/ 817418 w 845127"/>
              <a:gd name="connsiteY14" fmla="*/ 1191491 h 1274618"/>
              <a:gd name="connsiteX15" fmla="*/ 817418 w 845127"/>
              <a:gd name="connsiteY15" fmla="*/ 1191491 h 1274618"/>
              <a:gd name="connsiteX16" fmla="*/ 748145 w 845127"/>
              <a:gd name="connsiteY16" fmla="*/ 1066800 h 127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5127" h="1274618">
                <a:moveTo>
                  <a:pt x="845127" y="1274618"/>
                </a:moveTo>
                <a:lnTo>
                  <a:pt x="845127" y="1274618"/>
                </a:lnTo>
                <a:cubicBezTo>
                  <a:pt x="817418" y="1214582"/>
                  <a:pt x="785966" y="1156135"/>
                  <a:pt x="762000" y="1094509"/>
                </a:cubicBezTo>
                <a:cubicBezTo>
                  <a:pt x="706076" y="950703"/>
                  <a:pt x="788645" y="1085986"/>
                  <a:pt x="720436" y="983673"/>
                </a:cubicBezTo>
                <a:cubicBezTo>
                  <a:pt x="693142" y="874491"/>
                  <a:pt x="706582" y="947296"/>
                  <a:pt x="706582" y="762000"/>
                </a:cubicBezTo>
                <a:lnTo>
                  <a:pt x="651163" y="526473"/>
                </a:lnTo>
                <a:lnTo>
                  <a:pt x="623454" y="207818"/>
                </a:lnTo>
                <a:lnTo>
                  <a:pt x="609600" y="0"/>
                </a:lnTo>
                <a:lnTo>
                  <a:pt x="235527" y="0"/>
                </a:lnTo>
                <a:lnTo>
                  <a:pt x="0" y="193964"/>
                </a:lnTo>
                <a:lnTo>
                  <a:pt x="83127" y="526473"/>
                </a:lnTo>
                <a:lnTo>
                  <a:pt x="277091" y="665018"/>
                </a:lnTo>
                <a:lnTo>
                  <a:pt x="457200" y="914400"/>
                </a:lnTo>
                <a:lnTo>
                  <a:pt x="540327" y="1274618"/>
                </a:lnTo>
                <a:lnTo>
                  <a:pt x="817418" y="1191491"/>
                </a:lnTo>
                <a:lnTo>
                  <a:pt x="817418" y="1191491"/>
                </a:lnTo>
                <a:lnTo>
                  <a:pt x="748145" y="1066800"/>
                </a:lnTo>
              </a:path>
            </a:pathLst>
          </a:custGeom>
          <a:solidFill>
            <a:srgbClr val="0070C0">
              <a:alpha val="50196"/>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F0A2383-ECD3-434C-A2F0-569B84695B3C}"/>
              </a:ext>
            </a:extLst>
          </p:cNvPr>
          <p:cNvSpPr/>
          <p:nvPr/>
        </p:nvSpPr>
        <p:spPr>
          <a:xfrm>
            <a:off x="1371600" y="3770335"/>
            <a:ext cx="1953491" cy="443346"/>
          </a:xfrm>
          <a:custGeom>
            <a:avLst/>
            <a:gdLst>
              <a:gd name="connsiteX0" fmla="*/ 0 w 1953491"/>
              <a:gd name="connsiteY0" fmla="*/ 0 h 443346"/>
              <a:gd name="connsiteX1" fmla="*/ 609600 w 1953491"/>
              <a:gd name="connsiteY1" fmla="*/ 138546 h 443346"/>
              <a:gd name="connsiteX2" fmla="*/ 706582 w 1953491"/>
              <a:gd name="connsiteY2" fmla="*/ 41564 h 443346"/>
              <a:gd name="connsiteX3" fmla="*/ 1136073 w 1953491"/>
              <a:gd name="connsiteY3" fmla="*/ 124691 h 443346"/>
              <a:gd name="connsiteX4" fmla="*/ 1371600 w 1953491"/>
              <a:gd name="connsiteY4" fmla="*/ 249382 h 443346"/>
              <a:gd name="connsiteX5" fmla="*/ 1704109 w 1953491"/>
              <a:gd name="connsiteY5" fmla="*/ 138546 h 443346"/>
              <a:gd name="connsiteX6" fmla="*/ 1925782 w 1953491"/>
              <a:gd name="connsiteY6" fmla="*/ 152400 h 443346"/>
              <a:gd name="connsiteX7" fmla="*/ 1953491 w 1953491"/>
              <a:gd name="connsiteY7" fmla="*/ 387928 h 443346"/>
              <a:gd name="connsiteX8" fmla="*/ 1773382 w 1953491"/>
              <a:gd name="connsiteY8" fmla="*/ 387928 h 443346"/>
              <a:gd name="connsiteX9" fmla="*/ 1510146 w 1953491"/>
              <a:gd name="connsiteY9" fmla="*/ 443346 h 443346"/>
              <a:gd name="connsiteX10" fmla="*/ 886691 w 1953491"/>
              <a:gd name="connsiteY10" fmla="*/ 249382 h 443346"/>
              <a:gd name="connsiteX11" fmla="*/ 762000 w 1953491"/>
              <a:gd name="connsiteY11" fmla="*/ 193964 h 443346"/>
              <a:gd name="connsiteX12" fmla="*/ 637309 w 1953491"/>
              <a:gd name="connsiteY12" fmla="*/ 304800 h 443346"/>
              <a:gd name="connsiteX13" fmla="*/ 429491 w 1953491"/>
              <a:gd name="connsiteY13" fmla="*/ 290946 h 443346"/>
              <a:gd name="connsiteX14" fmla="*/ 41564 w 1953491"/>
              <a:gd name="connsiteY14" fmla="*/ 193964 h 443346"/>
              <a:gd name="connsiteX15" fmla="*/ 13855 w 1953491"/>
              <a:gd name="connsiteY15" fmla="*/ 55419 h 443346"/>
              <a:gd name="connsiteX16" fmla="*/ 0 w 1953491"/>
              <a:gd name="connsiteY16" fmla="*/ 0 h 44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53491" h="443346">
                <a:moveTo>
                  <a:pt x="0" y="0"/>
                </a:moveTo>
                <a:lnTo>
                  <a:pt x="609600" y="138546"/>
                </a:lnTo>
                <a:lnTo>
                  <a:pt x="706582" y="41564"/>
                </a:lnTo>
                <a:lnTo>
                  <a:pt x="1136073" y="124691"/>
                </a:lnTo>
                <a:lnTo>
                  <a:pt x="1371600" y="249382"/>
                </a:lnTo>
                <a:lnTo>
                  <a:pt x="1704109" y="138546"/>
                </a:lnTo>
                <a:lnTo>
                  <a:pt x="1925782" y="152400"/>
                </a:lnTo>
                <a:lnTo>
                  <a:pt x="1953491" y="387928"/>
                </a:lnTo>
                <a:lnTo>
                  <a:pt x="1773382" y="387928"/>
                </a:lnTo>
                <a:lnTo>
                  <a:pt x="1510146" y="443346"/>
                </a:lnTo>
                <a:lnTo>
                  <a:pt x="886691" y="249382"/>
                </a:lnTo>
                <a:lnTo>
                  <a:pt x="762000" y="193964"/>
                </a:lnTo>
                <a:lnTo>
                  <a:pt x="637309" y="304800"/>
                </a:lnTo>
                <a:lnTo>
                  <a:pt x="429491" y="290946"/>
                </a:lnTo>
                <a:lnTo>
                  <a:pt x="41564" y="193964"/>
                </a:lnTo>
                <a:lnTo>
                  <a:pt x="13855" y="55419"/>
                </a:lnTo>
                <a:lnTo>
                  <a:pt x="0" y="0"/>
                </a:lnTo>
                <a:close/>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F4D899E-69B7-482A-AF14-ABD141E1A24D}"/>
              </a:ext>
            </a:extLst>
          </p:cNvPr>
          <p:cNvSpPr/>
          <p:nvPr/>
        </p:nvSpPr>
        <p:spPr>
          <a:xfrm>
            <a:off x="1356297" y="4002396"/>
            <a:ext cx="2078182" cy="900545"/>
          </a:xfrm>
          <a:custGeom>
            <a:avLst/>
            <a:gdLst>
              <a:gd name="connsiteX0" fmla="*/ 2008909 w 2078182"/>
              <a:gd name="connsiteY0" fmla="*/ 734291 h 900545"/>
              <a:gd name="connsiteX1" fmla="*/ 1593273 w 2078182"/>
              <a:gd name="connsiteY1" fmla="*/ 665018 h 900545"/>
              <a:gd name="connsiteX2" fmla="*/ 1357745 w 2078182"/>
              <a:gd name="connsiteY2" fmla="*/ 720436 h 900545"/>
              <a:gd name="connsiteX3" fmla="*/ 1066800 w 2078182"/>
              <a:gd name="connsiteY3" fmla="*/ 387927 h 900545"/>
              <a:gd name="connsiteX4" fmla="*/ 706582 w 2078182"/>
              <a:gd name="connsiteY4" fmla="*/ 221672 h 900545"/>
              <a:gd name="connsiteX5" fmla="*/ 83127 w 2078182"/>
              <a:gd name="connsiteY5" fmla="*/ 0 h 900545"/>
              <a:gd name="connsiteX6" fmla="*/ 0 w 2078182"/>
              <a:gd name="connsiteY6" fmla="*/ 124691 h 900545"/>
              <a:gd name="connsiteX7" fmla="*/ 429491 w 2078182"/>
              <a:gd name="connsiteY7" fmla="*/ 304800 h 900545"/>
              <a:gd name="connsiteX8" fmla="*/ 942109 w 2078182"/>
              <a:gd name="connsiteY8" fmla="*/ 401782 h 900545"/>
              <a:gd name="connsiteX9" fmla="*/ 1177636 w 2078182"/>
              <a:gd name="connsiteY9" fmla="*/ 831272 h 900545"/>
              <a:gd name="connsiteX10" fmla="*/ 1302327 w 2078182"/>
              <a:gd name="connsiteY10" fmla="*/ 886691 h 900545"/>
              <a:gd name="connsiteX11" fmla="*/ 1524000 w 2078182"/>
              <a:gd name="connsiteY11" fmla="*/ 858982 h 900545"/>
              <a:gd name="connsiteX12" fmla="*/ 1884218 w 2078182"/>
              <a:gd name="connsiteY12" fmla="*/ 886691 h 900545"/>
              <a:gd name="connsiteX13" fmla="*/ 2078182 w 2078182"/>
              <a:gd name="connsiteY13" fmla="*/ 900545 h 900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182" h="900545">
                <a:moveTo>
                  <a:pt x="2008909" y="734291"/>
                </a:moveTo>
                <a:lnTo>
                  <a:pt x="1593273" y="665018"/>
                </a:lnTo>
                <a:lnTo>
                  <a:pt x="1357745" y="720436"/>
                </a:lnTo>
                <a:lnTo>
                  <a:pt x="1066800" y="387927"/>
                </a:lnTo>
                <a:lnTo>
                  <a:pt x="706582" y="221672"/>
                </a:lnTo>
                <a:lnTo>
                  <a:pt x="83127" y="0"/>
                </a:lnTo>
                <a:lnTo>
                  <a:pt x="0" y="124691"/>
                </a:lnTo>
                <a:lnTo>
                  <a:pt x="429491" y="304800"/>
                </a:lnTo>
                <a:lnTo>
                  <a:pt x="942109" y="401782"/>
                </a:lnTo>
                <a:lnTo>
                  <a:pt x="1177636" y="831272"/>
                </a:lnTo>
                <a:lnTo>
                  <a:pt x="1302327" y="886691"/>
                </a:lnTo>
                <a:lnTo>
                  <a:pt x="1524000" y="858982"/>
                </a:lnTo>
                <a:lnTo>
                  <a:pt x="1884218" y="886691"/>
                </a:lnTo>
                <a:lnTo>
                  <a:pt x="2078182" y="900545"/>
                </a:lnTo>
              </a:path>
            </a:pathLst>
          </a:custGeom>
          <a:solidFill>
            <a:srgbClr val="FFC000">
              <a:alpha val="4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E2593B7-43B0-4087-AC71-F08F34126B72}"/>
              </a:ext>
            </a:extLst>
          </p:cNvPr>
          <p:cNvSpPr/>
          <p:nvPr/>
        </p:nvSpPr>
        <p:spPr>
          <a:xfrm>
            <a:off x="3338945" y="3990109"/>
            <a:ext cx="2064328" cy="374073"/>
          </a:xfrm>
          <a:custGeom>
            <a:avLst/>
            <a:gdLst>
              <a:gd name="connsiteX0" fmla="*/ 0 w 2064328"/>
              <a:gd name="connsiteY0" fmla="*/ 0 h 374073"/>
              <a:gd name="connsiteX1" fmla="*/ 609600 w 2064328"/>
              <a:gd name="connsiteY1" fmla="*/ 166255 h 374073"/>
              <a:gd name="connsiteX2" fmla="*/ 1039091 w 2064328"/>
              <a:gd name="connsiteY2" fmla="*/ 166255 h 374073"/>
              <a:gd name="connsiteX3" fmla="*/ 1454728 w 2064328"/>
              <a:gd name="connsiteY3" fmla="*/ 152400 h 374073"/>
              <a:gd name="connsiteX4" fmla="*/ 2064328 w 2064328"/>
              <a:gd name="connsiteY4" fmla="*/ 96982 h 374073"/>
              <a:gd name="connsiteX5" fmla="*/ 2064328 w 2064328"/>
              <a:gd name="connsiteY5" fmla="*/ 263236 h 374073"/>
              <a:gd name="connsiteX6" fmla="*/ 1745673 w 2064328"/>
              <a:gd name="connsiteY6" fmla="*/ 290946 h 374073"/>
              <a:gd name="connsiteX7" fmla="*/ 1274619 w 2064328"/>
              <a:gd name="connsiteY7" fmla="*/ 360218 h 374073"/>
              <a:gd name="connsiteX8" fmla="*/ 872837 w 2064328"/>
              <a:gd name="connsiteY8" fmla="*/ 332509 h 374073"/>
              <a:gd name="connsiteX9" fmla="*/ 554182 w 2064328"/>
              <a:gd name="connsiteY9" fmla="*/ 374073 h 374073"/>
              <a:gd name="connsiteX10" fmla="*/ 41564 w 2064328"/>
              <a:gd name="connsiteY10" fmla="*/ 193964 h 374073"/>
              <a:gd name="connsiteX11" fmla="*/ 27710 w 2064328"/>
              <a:gd name="connsiteY11" fmla="*/ 69273 h 374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4328" h="374073">
                <a:moveTo>
                  <a:pt x="0" y="0"/>
                </a:moveTo>
                <a:lnTo>
                  <a:pt x="609600" y="166255"/>
                </a:lnTo>
                <a:lnTo>
                  <a:pt x="1039091" y="166255"/>
                </a:lnTo>
                <a:lnTo>
                  <a:pt x="1454728" y="152400"/>
                </a:lnTo>
                <a:lnTo>
                  <a:pt x="2064328" y="96982"/>
                </a:lnTo>
                <a:lnTo>
                  <a:pt x="2064328" y="263236"/>
                </a:lnTo>
                <a:lnTo>
                  <a:pt x="1745673" y="290946"/>
                </a:lnTo>
                <a:lnTo>
                  <a:pt x="1274619" y="360218"/>
                </a:lnTo>
                <a:lnTo>
                  <a:pt x="872837" y="332509"/>
                </a:lnTo>
                <a:lnTo>
                  <a:pt x="554182" y="374073"/>
                </a:lnTo>
                <a:lnTo>
                  <a:pt x="41564" y="193964"/>
                </a:lnTo>
                <a:lnTo>
                  <a:pt x="27710" y="69273"/>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78DAEDED-2991-42FF-BA81-966A063F9E02}"/>
              </a:ext>
            </a:extLst>
          </p:cNvPr>
          <p:cNvSpPr/>
          <p:nvPr/>
        </p:nvSpPr>
        <p:spPr>
          <a:xfrm>
            <a:off x="5417127" y="3311236"/>
            <a:ext cx="1427018" cy="872837"/>
          </a:xfrm>
          <a:custGeom>
            <a:avLst/>
            <a:gdLst>
              <a:gd name="connsiteX0" fmla="*/ 0 w 1427018"/>
              <a:gd name="connsiteY0" fmla="*/ 762000 h 872837"/>
              <a:gd name="connsiteX1" fmla="*/ 387928 w 1427018"/>
              <a:gd name="connsiteY1" fmla="*/ 540328 h 872837"/>
              <a:gd name="connsiteX2" fmla="*/ 581891 w 1427018"/>
              <a:gd name="connsiteY2" fmla="*/ 387928 h 872837"/>
              <a:gd name="connsiteX3" fmla="*/ 734291 w 1427018"/>
              <a:gd name="connsiteY3" fmla="*/ 374073 h 872837"/>
              <a:gd name="connsiteX4" fmla="*/ 1302328 w 1427018"/>
              <a:gd name="connsiteY4" fmla="*/ 0 h 872837"/>
              <a:gd name="connsiteX5" fmla="*/ 1302328 w 1427018"/>
              <a:gd name="connsiteY5" fmla="*/ 0 h 872837"/>
              <a:gd name="connsiteX6" fmla="*/ 1427018 w 1427018"/>
              <a:gd name="connsiteY6" fmla="*/ 110837 h 872837"/>
              <a:gd name="connsiteX7" fmla="*/ 1163782 w 1427018"/>
              <a:gd name="connsiteY7" fmla="*/ 290946 h 872837"/>
              <a:gd name="connsiteX8" fmla="*/ 997528 w 1427018"/>
              <a:gd name="connsiteY8" fmla="*/ 374073 h 872837"/>
              <a:gd name="connsiteX9" fmla="*/ 831273 w 1427018"/>
              <a:gd name="connsiteY9" fmla="*/ 526473 h 872837"/>
              <a:gd name="connsiteX10" fmla="*/ 651164 w 1427018"/>
              <a:gd name="connsiteY10" fmla="*/ 540328 h 872837"/>
              <a:gd name="connsiteX11" fmla="*/ 471055 w 1427018"/>
              <a:gd name="connsiteY11" fmla="*/ 706582 h 872837"/>
              <a:gd name="connsiteX12" fmla="*/ 318655 w 1427018"/>
              <a:gd name="connsiteY12" fmla="*/ 789709 h 872837"/>
              <a:gd name="connsiteX13" fmla="*/ 124691 w 1427018"/>
              <a:gd name="connsiteY13" fmla="*/ 872837 h 872837"/>
              <a:gd name="connsiteX14" fmla="*/ 27709 w 1427018"/>
              <a:gd name="connsiteY14" fmla="*/ 817419 h 872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7018" h="872837">
                <a:moveTo>
                  <a:pt x="0" y="762000"/>
                </a:moveTo>
                <a:lnTo>
                  <a:pt x="387928" y="540328"/>
                </a:lnTo>
                <a:lnTo>
                  <a:pt x="581891" y="387928"/>
                </a:lnTo>
                <a:lnTo>
                  <a:pt x="734291" y="374073"/>
                </a:lnTo>
                <a:lnTo>
                  <a:pt x="1302328" y="0"/>
                </a:lnTo>
                <a:lnTo>
                  <a:pt x="1302328" y="0"/>
                </a:lnTo>
                <a:lnTo>
                  <a:pt x="1427018" y="110837"/>
                </a:lnTo>
                <a:lnTo>
                  <a:pt x="1163782" y="290946"/>
                </a:lnTo>
                <a:lnTo>
                  <a:pt x="997528" y="374073"/>
                </a:lnTo>
                <a:lnTo>
                  <a:pt x="831273" y="526473"/>
                </a:lnTo>
                <a:lnTo>
                  <a:pt x="651164" y="540328"/>
                </a:lnTo>
                <a:lnTo>
                  <a:pt x="471055" y="706582"/>
                </a:lnTo>
                <a:lnTo>
                  <a:pt x="318655" y="789709"/>
                </a:lnTo>
                <a:lnTo>
                  <a:pt x="124691" y="872837"/>
                </a:lnTo>
                <a:lnTo>
                  <a:pt x="27709" y="817419"/>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897662B-A258-40CE-952B-5CF773AA6519}"/>
              </a:ext>
            </a:extLst>
          </p:cNvPr>
          <p:cNvSpPr/>
          <p:nvPr/>
        </p:nvSpPr>
        <p:spPr>
          <a:xfrm>
            <a:off x="6761018" y="2479964"/>
            <a:ext cx="512618" cy="872836"/>
          </a:xfrm>
          <a:custGeom>
            <a:avLst/>
            <a:gdLst>
              <a:gd name="connsiteX0" fmla="*/ 0 w 512618"/>
              <a:gd name="connsiteY0" fmla="*/ 817418 h 872836"/>
              <a:gd name="connsiteX1" fmla="*/ 69273 w 512618"/>
              <a:gd name="connsiteY1" fmla="*/ 651163 h 872836"/>
              <a:gd name="connsiteX2" fmla="*/ 13855 w 512618"/>
              <a:gd name="connsiteY2" fmla="*/ 498763 h 872836"/>
              <a:gd name="connsiteX3" fmla="*/ 152400 w 512618"/>
              <a:gd name="connsiteY3" fmla="*/ 360218 h 872836"/>
              <a:gd name="connsiteX4" fmla="*/ 374073 w 512618"/>
              <a:gd name="connsiteY4" fmla="*/ 0 h 872836"/>
              <a:gd name="connsiteX5" fmla="*/ 512618 w 512618"/>
              <a:gd name="connsiteY5" fmla="*/ 83127 h 872836"/>
              <a:gd name="connsiteX6" fmla="*/ 374073 w 512618"/>
              <a:gd name="connsiteY6" fmla="*/ 277091 h 872836"/>
              <a:gd name="connsiteX7" fmla="*/ 249382 w 512618"/>
              <a:gd name="connsiteY7" fmla="*/ 512618 h 872836"/>
              <a:gd name="connsiteX8" fmla="*/ 193964 w 512618"/>
              <a:gd name="connsiteY8" fmla="*/ 581891 h 872836"/>
              <a:gd name="connsiteX9" fmla="*/ 166255 w 512618"/>
              <a:gd name="connsiteY9" fmla="*/ 789709 h 872836"/>
              <a:gd name="connsiteX10" fmla="*/ 83127 w 512618"/>
              <a:gd name="connsiteY10" fmla="*/ 872836 h 872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2618" h="872836">
                <a:moveTo>
                  <a:pt x="0" y="817418"/>
                </a:moveTo>
                <a:lnTo>
                  <a:pt x="69273" y="651163"/>
                </a:lnTo>
                <a:lnTo>
                  <a:pt x="13855" y="498763"/>
                </a:lnTo>
                <a:lnTo>
                  <a:pt x="152400" y="360218"/>
                </a:lnTo>
                <a:lnTo>
                  <a:pt x="374073" y="0"/>
                </a:lnTo>
                <a:lnTo>
                  <a:pt x="512618" y="83127"/>
                </a:lnTo>
                <a:lnTo>
                  <a:pt x="374073" y="277091"/>
                </a:lnTo>
                <a:lnTo>
                  <a:pt x="249382" y="512618"/>
                </a:lnTo>
                <a:lnTo>
                  <a:pt x="193964" y="581891"/>
                </a:lnTo>
                <a:lnTo>
                  <a:pt x="166255" y="789709"/>
                </a:lnTo>
                <a:lnTo>
                  <a:pt x="83127" y="872836"/>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E91C0562-54B2-4746-A217-2C2DE3D75D15}"/>
              </a:ext>
            </a:extLst>
          </p:cNvPr>
          <p:cNvSpPr/>
          <p:nvPr/>
        </p:nvSpPr>
        <p:spPr>
          <a:xfrm>
            <a:off x="3463636" y="4807527"/>
            <a:ext cx="2424546" cy="928255"/>
          </a:xfrm>
          <a:custGeom>
            <a:avLst/>
            <a:gdLst>
              <a:gd name="connsiteX0" fmla="*/ 0 w 2424546"/>
              <a:gd name="connsiteY0" fmla="*/ 0 h 928255"/>
              <a:gd name="connsiteX1" fmla="*/ 152400 w 2424546"/>
              <a:gd name="connsiteY1" fmla="*/ 180109 h 928255"/>
              <a:gd name="connsiteX2" fmla="*/ 207819 w 2424546"/>
              <a:gd name="connsiteY2" fmla="*/ 249382 h 928255"/>
              <a:gd name="connsiteX3" fmla="*/ 457200 w 2424546"/>
              <a:gd name="connsiteY3" fmla="*/ 318655 h 928255"/>
              <a:gd name="connsiteX4" fmla="*/ 665019 w 2424546"/>
              <a:gd name="connsiteY4" fmla="*/ 360218 h 928255"/>
              <a:gd name="connsiteX5" fmla="*/ 955964 w 2424546"/>
              <a:gd name="connsiteY5" fmla="*/ 415637 h 928255"/>
              <a:gd name="connsiteX6" fmla="*/ 1122219 w 2424546"/>
              <a:gd name="connsiteY6" fmla="*/ 471055 h 928255"/>
              <a:gd name="connsiteX7" fmla="*/ 1330037 w 2424546"/>
              <a:gd name="connsiteY7" fmla="*/ 540328 h 928255"/>
              <a:gd name="connsiteX8" fmla="*/ 1510146 w 2424546"/>
              <a:gd name="connsiteY8" fmla="*/ 595746 h 928255"/>
              <a:gd name="connsiteX9" fmla="*/ 1662546 w 2424546"/>
              <a:gd name="connsiteY9" fmla="*/ 651164 h 928255"/>
              <a:gd name="connsiteX10" fmla="*/ 1717964 w 2424546"/>
              <a:gd name="connsiteY10" fmla="*/ 748146 h 928255"/>
              <a:gd name="connsiteX11" fmla="*/ 1842655 w 2424546"/>
              <a:gd name="connsiteY11" fmla="*/ 748146 h 928255"/>
              <a:gd name="connsiteX12" fmla="*/ 2050473 w 2424546"/>
              <a:gd name="connsiteY12" fmla="*/ 734291 h 928255"/>
              <a:gd name="connsiteX13" fmla="*/ 2244437 w 2424546"/>
              <a:gd name="connsiteY13" fmla="*/ 734291 h 928255"/>
              <a:gd name="connsiteX14" fmla="*/ 2369128 w 2424546"/>
              <a:gd name="connsiteY14" fmla="*/ 692728 h 928255"/>
              <a:gd name="connsiteX15" fmla="*/ 2424546 w 2424546"/>
              <a:gd name="connsiteY15" fmla="*/ 831273 h 928255"/>
              <a:gd name="connsiteX16" fmla="*/ 2216728 w 2424546"/>
              <a:gd name="connsiteY16" fmla="*/ 872837 h 928255"/>
              <a:gd name="connsiteX17" fmla="*/ 2105891 w 2424546"/>
              <a:gd name="connsiteY17" fmla="*/ 886691 h 928255"/>
              <a:gd name="connsiteX18" fmla="*/ 1925782 w 2424546"/>
              <a:gd name="connsiteY18" fmla="*/ 900546 h 928255"/>
              <a:gd name="connsiteX19" fmla="*/ 1787237 w 2424546"/>
              <a:gd name="connsiteY19" fmla="*/ 914400 h 928255"/>
              <a:gd name="connsiteX20" fmla="*/ 1690255 w 2424546"/>
              <a:gd name="connsiteY20" fmla="*/ 928255 h 928255"/>
              <a:gd name="connsiteX21" fmla="*/ 1593273 w 2424546"/>
              <a:gd name="connsiteY21" fmla="*/ 872837 h 928255"/>
              <a:gd name="connsiteX22" fmla="*/ 1468582 w 2424546"/>
              <a:gd name="connsiteY22" fmla="*/ 734291 h 928255"/>
              <a:gd name="connsiteX23" fmla="*/ 1343891 w 2424546"/>
              <a:gd name="connsiteY23" fmla="*/ 692728 h 928255"/>
              <a:gd name="connsiteX24" fmla="*/ 1136073 w 2424546"/>
              <a:gd name="connsiteY24" fmla="*/ 651164 h 928255"/>
              <a:gd name="connsiteX25" fmla="*/ 914400 w 2424546"/>
              <a:gd name="connsiteY25" fmla="*/ 581891 h 928255"/>
              <a:gd name="connsiteX26" fmla="*/ 762000 w 2424546"/>
              <a:gd name="connsiteY26" fmla="*/ 526473 h 928255"/>
              <a:gd name="connsiteX27" fmla="*/ 623455 w 2424546"/>
              <a:gd name="connsiteY27" fmla="*/ 471055 h 928255"/>
              <a:gd name="connsiteX28" fmla="*/ 498764 w 2424546"/>
              <a:gd name="connsiteY28" fmla="*/ 471055 h 928255"/>
              <a:gd name="connsiteX29" fmla="*/ 318655 w 2424546"/>
              <a:gd name="connsiteY29" fmla="*/ 471055 h 928255"/>
              <a:gd name="connsiteX30" fmla="*/ 193964 w 2424546"/>
              <a:gd name="connsiteY30" fmla="*/ 415637 h 928255"/>
              <a:gd name="connsiteX31" fmla="*/ 110837 w 2424546"/>
              <a:gd name="connsiteY31" fmla="*/ 332509 h 928255"/>
              <a:gd name="connsiteX32" fmla="*/ 13855 w 2424546"/>
              <a:gd name="connsiteY32" fmla="*/ 207818 h 928255"/>
              <a:gd name="connsiteX33" fmla="*/ 13855 w 2424546"/>
              <a:gd name="connsiteY33" fmla="*/ 83128 h 928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424546" h="928255">
                <a:moveTo>
                  <a:pt x="0" y="0"/>
                </a:moveTo>
                <a:lnTo>
                  <a:pt x="152400" y="180109"/>
                </a:lnTo>
                <a:lnTo>
                  <a:pt x="207819" y="249382"/>
                </a:lnTo>
                <a:lnTo>
                  <a:pt x="457200" y="318655"/>
                </a:lnTo>
                <a:lnTo>
                  <a:pt x="665019" y="360218"/>
                </a:lnTo>
                <a:lnTo>
                  <a:pt x="955964" y="415637"/>
                </a:lnTo>
                <a:lnTo>
                  <a:pt x="1122219" y="471055"/>
                </a:lnTo>
                <a:lnTo>
                  <a:pt x="1330037" y="540328"/>
                </a:lnTo>
                <a:lnTo>
                  <a:pt x="1510146" y="595746"/>
                </a:lnTo>
                <a:lnTo>
                  <a:pt x="1662546" y="651164"/>
                </a:lnTo>
                <a:lnTo>
                  <a:pt x="1717964" y="748146"/>
                </a:lnTo>
                <a:lnTo>
                  <a:pt x="1842655" y="748146"/>
                </a:lnTo>
                <a:lnTo>
                  <a:pt x="2050473" y="734291"/>
                </a:lnTo>
                <a:lnTo>
                  <a:pt x="2244437" y="734291"/>
                </a:lnTo>
                <a:lnTo>
                  <a:pt x="2369128" y="692728"/>
                </a:lnTo>
                <a:lnTo>
                  <a:pt x="2424546" y="831273"/>
                </a:lnTo>
                <a:lnTo>
                  <a:pt x="2216728" y="872837"/>
                </a:lnTo>
                <a:lnTo>
                  <a:pt x="2105891" y="886691"/>
                </a:lnTo>
                <a:lnTo>
                  <a:pt x="1925782" y="900546"/>
                </a:lnTo>
                <a:lnTo>
                  <a:pt x="1787237" y="914400"/>
                </a:lnTo>
                <a:lnTo>
                  <a:pt x="1690255" y="928255"/>
                </a:lnTo>
                <a:lnTo>
                  <a:pt x="1593273" y="872837"/>
                </a:lnTo>
                <a:lnTo>
                  <a:pt x="1468582" y="734291"/>
                </a:lnTo>
                <a:lnTo>
                  <a:pt x="1343891" y="692728"/>
                </a:lnTo>
                <a:lnTo>
                  <a:pt x="1136073" y="651164"/>
                </a:lnTo>
                <a:lnTo>
                  <a:pt x="914400" y="581891"/>
                </a:lnTo>
                <a:lnTo>
                  <a:pt x="762000" y="526473"/>
                </a:lnTo>
                <a:lnTo>
                  <a:pt x="623455" y="471055"/>
                </a:lnTo>
                <a:lnTo>
                  <a:pt x="498764" y="471055"/>
                </a:lnTo>
                <a:lnTo>
                  <a:pt x="318655" y="471055"/>
                </a:lnTo>
                <a:lnTo>
                  <a:pt x="193964" y="415637"/>
                </a:lnTo>
                <a:lnTo>
                  <a:pt x="110837" y="332509"/>
                </a:lnTo>
                <a:lnTo>
                  <a:pt x="13855" y="207818"/>
                </a:lnTo>
                <a:lnTo>
                  <a:pt x="13855" y="83128"/>
                </a:lnTo>
              </a:path>
            </a:pathLst>
          </a:custGeom>
          <a:solidFill>
            <a:srgbClr val="FFC000">
              <a:alpha val="4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1EBF090D-006C-4584-B1CB-CEE7F5623258}"/>
              </a:ext>
            </a:extLst>
          </p:cNvPr>
          <p:cNvSpPr/>
          <p:nvPr/>
        </p:nvSpPr>
        <p:spPr>
          <a:xfrm>
            <a:off x="4031673" y="4752109"/>
            <a:ext cx="1551709" cy="443346"/>
          </a:xfrm>
          <a:custGeom>
            <a:avLst/>
            <a:gdLst>
              <a:gd name="connsiteX0" fmla="*/ 0 w 1551709"/>
              <a:gd name="connsiteY0" fmla="*/ 332509 h 443346"/>
              <a:gd name="connsiteX1" fmla="*/ 318654 w 1551709"/>
              <a:gd name="connsiteY1" fmla="*/ 193964 h 443346"/>
              <a:gd name="connsiteX2" fmla="*/ 512618 w 1551709"/>
              <a:gd name="connsiteY2" fmla="*/ 152400 h 443346"/>
              <a:gd name="connsiteX3" fmla="*/ 692727 w 1551709"/>
              <a:gd name="connsiteY3" fmla="*/ 110836 h 443346"/>
              <a:gd name="connsiteX4" fmla="*/ 858982 w 1551709"/>
              <a:gd name="connsiteY4" fmla="*/ 83127 h 443346"/>
              <a:gd name="connsiteX5" fmla="*/ 969818 w 1551709"/>
              <a:gd name="connsiteY5" fmla="*/ 138546 h 443346"/>
              <a:gd name="connsiteX6" fmla="*/ 1163782 w 1551709"/>
              <a:gd name="connsiteY6" fmla="*/ 83127 h 443346"/>
              <a:gd name="connsiteX7" fmla="*/ 1413163 w 1551709"/>
              <a:gd name="connsiteY7" fmla="*/ 27709 h 443346"/>
              <a:gd name="connsiteX8" fmla="*/ 1440872 w 1551709"/>
              <a:gd name="connsiteY8" fmla="*/ 0 h 443346"/>
              <a:gd name="connsiteX9" fmla="*/ 1551709 w 1551709"/>
              <a:gd name="connsiteY9" fmla="*/ 13855 h 443346"/>
              <a:gd name="connsiteX10" fmla="*/ 1537854 w 1551709"/>
              <a:gd name="connsiteY10" fmla="*/ 180109 h 443346"/>
              <a:gd name="connsiteX11" fmla="*/ 1302327 w 1551709"/>
              <a:gd name="connsiteY11" fmla="*/ 235527 h 443346"/>
              <a:gd name="connsiteX12" fmla="*/ 1302327 w 1551709"/>
              <a:gd name="connsiteY12" fmla="*/ 235527 h 443346"/>
              <a:gd name="connsiteX13" fmla="*/ 1080654 w 1551709"/>
              <a:gd name="connsiteY13" fmla="*/ 263236 h 443346"/>
              <a:gd name="connsiteX14" fmla="*/ 858982 w 1551709"/>
              <a:gd name="connsiteY14" fmla="*/ 277091 h 443346"/>
              <a:gd name="connsiteX15" fmla="*/ 775854 w 1551709"/>
              <a:gd name="connsiteY15" fmla="*/ 249382 h 443346"/>
              <a:gd name="connsiteX16" fmla="*/ 568036 w 1551709"/>
              <a:gd name="connsiteY16" fmla="*/ 290946 h 443346"/>
              <a:gd name="connsiteX17" fmla="*/ 484909 w 1551709"/>
              <a:gd name="connsiteY17" fmla="*/ 290946 h 443346"/>
              <a:gd name="connsiteX18" fmla="*/ 304800 w 1551709"/>
              <a:gd name="connsiteY18" fmla="*/ 374073 h 443346"/>
              <a:gd name="connsiteX19" fmla="*/ 193963 w 1551709"/>
              <a:gd name="connsiteY19" fmla="*/ 443346 h 443346"/>
              <a:gd name="connsiteX20" fmla="*/ 55418 w 1551709"/>
              <a:gd name="connsiteY20" fmla="*/ 387927 h 44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1709" h="443346">
                <a:moveTo>
                  <a:pt x="0" y="332509"/>
                </a:moveTo>
                <a:lnTo>
                  <a:pt x="318654" y="193964"/>
                </a:lnTo>
                <a:lnTo>
                  <a:pt x="512618" y="152400"/>
                </a:lnTo>
                <a:lnTo>
                  <a:pt x="692727" y="110836"/>
                </a:lnTo>
                <a:lnTo>
                  <a:pt x="858982" y="83127"/>
                </a:lnTo>
                <a:lnTo>
                  <a:pt x="969818" y="138546"/>
                </a:lnTo>
                <a:lnTo>
                  <a:pt x="1163782" y="83127"/>
                </a:lnTo>
                <a:lnTo>
                  <a:pt x="1413163" y="27709"/>
                </a:lnTo>
                <a:lnTo>
                  <a:pt x="1440872" y="0"/>
                </a:lnTo>
                <a:lnTo>
                  <a:pt x="1551709" y="13855"/>
                </a:lnTo>
                <a:lnTo>
                  <a:pt x="1537854" y="180109"/>
                </a:lnTo>
                <a:lnTo>
                  <a:pt x="1302327" y="235527"/>
                </a:lnTo>
                <a:lnTo>
                  <a:pt x="1302327" y="235527"/>
                </a:lnTo>
                <a:lnTo>
                  <a:pt x="1080654" y="263236"/>
                </a:lnTo>
                <a:lnTo>
                  <a:pt x="858982" y="277091"/>
                </a:lnTo>
                <a:lnTo>
                  <a:pt x="775854" y="249382"/>
                </a:lnTo>
                <a:lnTo>
                  <a:pt x="568036" y="290946"/>
                </a:lnTo>
                <a:lnTo>
                  <a:pt x="484909" y="290946"/>
                </a:lnTo>
                <a:lnTo>
                  <a:pt x="304800" y="374073"/>
                </a:lnTo>
                <a:lnTo>
                  <a:pt x="193963" y="443346"/>
                </a:lnTo>
                <a:lnTo>
                  <a:pt x="55418" y="387927"/>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64C0CC74-BD1F-424D-8CE2-6BFAE27B4087}"/>
              </a:ext>
            </a:extLst>
          </p:cNvPr>
          <p:cNvSpPr/>
          <p:nvPr/>
        </p:nvSpPr>
        <p:spPr>
          <a:xfrm>
            <a:off x="5569527" y="4100945"/>
            <a:ext cx="1427018" cy="803564"/>
          </a:xfrm>
          <a:custGeom>
            <a:avLst/>
            <a:gdLst>
              <a:gd name="connsiteX0" fmla="*/ 41564 w 1427018"/>
              <a:gd name="connsiteY0" fmla="*/ 651164 h 803564"/>
              <a:gd name="connsiteX1" fmla="*/ 193964 w 1427018"/>
              <a:gd name="connsiteY1" fmla="*/ 595746 h 803564"/>
              <a:gd name="connsiteX2" fmla="*/ 263237 w 1427018"/>
              <a:gd name="connsiteY2" fmla="*/ 609600 h 803564"/>
              <a:gd name="connsiteX3" fmla="*/ 401782 w 1427018"/>
              <a:gd name="connsiteY3" fmla="*/ 568037 h 803564"/>
              <a:gd name="connsiteX4" fmla="*/ 401782 w 1427018"/>
              <a:gd name="connsiteY4" fmla="*/ 568037 h 803564"/>
              <a:gd name="connsiteX5" fmla="*/ 526473 w 1427018"/>
              <a:gd name="connsiteY5" fmla="*/ 540328 h 803564"/>
              <a:gd name="connsiteX6" fmla="*/ 706582 w 1427018"/>
              <a:gd name="connsiteY6" fmla="*/ 332510 h 803564"/>
              <a:gd name="connsiteX7" fmla="*/ 775855 w 1427018"/>
              <a:gd name="connsiteY7" fmla="*/ 263237 h 803564"/>
              <a:gd name="connsiteX8" fmla="*/ 845128 w 1427018"/>
              <a:gd name="connsiteY8" fmla="*/ 152400 h 803564"/>
              <a:gd name="connsiteX9" fmla="*/ 983673 w 1427018"/>
              <a:gd name="connsiteY9" fmla="*/ 152400 h 803564"/>
              <a:gd name="connsiteX10" fmla="*/ 1122218 w 1427018"/>
              <a:gd name="connsiteY10" fmla="*/ 83128 h 803564"/>
              <a:gd name="connsiteX11" fmla="*/ 1246909 w 1427018"/>
              <a:gd name="connsiteY11" fmla="*/ 41564 h 803564"/>
              <a:gd name="connsiteX12" fmla="*/ 1343891 w 1427018"/>
              <a:gd name="connsiteY12" fmla="*/ 0 h 803564"/>
              <a:gd name="connsiteX13" fmla="*/ 1427018 w 1427018"/>
              <a:gd name="connsiteY13" fmla="*/ 152400 h 803564"/>
              <a:gd name="connsiteX14" fmla="*/ 1191491 w 1427018"/>
              <a:gd name="connsiteY14" fmla="*/ 249382 h 803564"/>
              <a:gd name="connsiteX15" fmla="*/ 1080655 w 1427018"/>
              <a:gd name="connsiteY15" fmla="*/ 290946 h 803564"/>
              <a:gd name="connsiteX16" fmla="*/ 914400 w 1427018"/>
              <a:gd name="connsiteY16" fmla="*/ 332510 h 803564"/>
              <a:gd name="connsiteX17" fmla="*/ 803564 w 1427018"/>
              <a:gd name="connsiteY17" fmla="*/ 443346 h 803564"/>
              <a:gd name="connsiteX18" fmla="*/ 706582 w 1427018"/>
              <a:gd name="connsiteY18" fmla="*/ 568037 h 803564"/>
              <a:gd name="connsiteX19" fmla="*/ 568037 w 1427018"/>
              <a:gd name="connsiteY19" fmla="*/ 651164 h 803564"/>
              <a:gd name="connsiteX20" fmla="*/ 443346 w 1427018"/>
              <a:gd name="connsiteY20" fmla="*/ 720437 h 803564"/>
              <a:gd name="connsiteX21" fmla="*/ 221673 w 1427018"/>
              <a:gd name="connsiteY21" fmla="*/ 734291 h 803564"/>
              <a:gd name="connsiteX22" fmla="*/ 124691 w 1427018"/>
              <a:gd name="connsiteY22" fmla="*/ 789710 h 803564"/>
              <a:gd name="connsiteX23" fmla="*/ 0 w 1427018"/>
              <a:gd name="connsiteY23" fmla="*/ 803564 h 803564"/>
              <a:gd name="connsiteX24" fmla="*/ 13855 w 1427018"/>
              <a:gd name="connsiteY24" fmla="*/ 720437 h 80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27018" h="803564">
                <a:moveTo>
                  <a:pt x="41564" y="651164"/>
                </a:moveTo>
                <a:lnTo>
                  <a:pt x="193964" y="595746"/>
                </a:lnTo>
                <a:lnTo>
                  <a:pt x="263237" y="609600"/>
                </a:lnTo>
                <a:lnTo>
                  <a:pt x="401782" y="568037"/>
                </a:lnTo>
                <a:lnTo>
                  <a:pt x="401782" y="568037"/>
                </a:lnTo>
                <a:lnTo>
                  <a:pt x="526473" y="540328"/>
                </a:lnTo>
                <a:lnTo>
                  <a:pt x="706582" y="332510"/>
                </a:lnTo>
                <a:lnTo>
                  <a:pt x="775855" y="263237"/>
                </a:lnTo>
                <a:lnTo>
                  <a:pt x="845128" y="152400"/>
                </a:lnTo>
                <a:lnTo>
                  <a:pt x="983673" y="152400"/>
                </a:lnTo>
                <a:lnTo>
                  <a:pt x="1122218" y="83128"/>
                </a:lnTo>
                <a:lnTo>
                  <a:pt x="1246909" y="41564"/>
                </a:lnTo>
                <a:lnTo>
                  <a:pt x="1343891" y="0"/>
                </a:lnTo>
                <a:lnTo>
                  <a:pt x="1427018" y="152400"/>
                </a:lnTo>
                <a:lnTo>
                  <a:pt x="1191491" y="249382"/>
                </a:lnTo>
                <a:lnTo>
                  <a:pt x="1080655" y="290946"/>
                </a:lnTo>
                <a:lnTo>
                  <a:pt x="914400" y="332510"/>
                </a:lnTo>
                <a:lnTo>
                  <a:pt x="803564" y="443346"/>
                </a:lnTo>
                <a:lnTo>
                  <a:pt x="706582" y="568037"/>
                </a:lnTo>
                <a:lnTo>
                  <a:pt x="568037" y="651164"/>
                </a:lnTo>
                <a:lnTo>
                  <a:pt x="443346" y="720437"/>
                </a:lnTo>
                <a:lnTo>
                  <a:pt x="221673" y="734291"/>
                </a:lnTo>
                <a:lnTo>
                  <a:pt x="124691" y="789710"/>
                </a:lnTo>
                <a:lnTo>
                  <a:pt x="0" y="803564"/>
                </a:lnTo>
                <a:lnTo>
                  <a:pt x="13855" y="720437"/>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13CB5C5-9B41-4D42-8C3C-7F6675A7E5EF}"/>
              </a:ext>
            </a:extLst>
          </p:cNvPr>
          <p:cNvSpPr/>
          <p:nvPr/>
        </p:nvSpPr>
        <p:spPr>
          <a:xfrm>
            <a:off x="6927273" y="2798618"/>
            <a:ext cx="1260763" cy="526473"/>
          </a:xfrm>
          <a:custGeom>
            <a:avLst/>
            <a:gdLst>
              <a:gd name="connsiteX0" fmla="*/ 0 w 1260763"/>
              <a:gd name="connsiteY0" fmla="*/ 387927 h 526473"/>
              <a:gd name="connsiteX1" fmla="*/ 207818 w 1260763"/>
              <a:gd name="connsiteY1" fmla="*/ 318655 h 526473"/>
              <a:gd name="connsiteX2" fmla="*/ 429491 w 1260763"/>
              <a:gd name="connsiteY2" fmla="*/ 263237 h 526473"/>
              <a:gd name="connsiteX3" fmla="*/ 554182 w 1260763"/>
              <a:gd name="connsiteY3" fmla="*/ 152400 h 526473"/>
              <a:gd name="connsiteX4" fmla="*/ 678872 w 1260763"/>
              <a:gd name="connsiteY4" fmla="*/ 69273 h 526473"/>
              <a:gd name="connsiteX5" fmla="*/ 886691 w 1260763"/>
              <a:gd name="connsiteY5" fmla="*/ 83127 h 526473"/>
              <a:gd name="connsiteX6" fmla="*/ 1080654 w 1260763"/>
              <a:gd name="connsiteY6" fmla="*/ 96982 h 526473"/>
              <a:gd name="connsiteX7" fmla="*/ 1233054 w 1260763"/>
              <a:gd name="connsiteY7" fmla="*/ 0 h 526473"/>
              <a:gd name="connsiteX8" fmla="*/ 1260763 w 1260763"/>
              <a:gd name="connsiteY8" fmla="*/ 166255 h 526473"/>
              <a:gd name="connsiteX9" fmla="*/ 1122218 w 1260763"/>
              <a:gd name="connsiteY9" fmla="*/ 235527 h 526473"/>
              <a:gd name="connsiteX10" fmla="*/ 1025236 w 1260763"/>
              <a:gd name="connsiteY10" fmla="*/ 235527 h 526473"/>
              <a:gd name="connsiteX11" fmla="*/ 803563 w 1260763"/>
              <a:gd name="connsiteY11" fmla="*/ 263237 h 526473"/>
              <a:gd name="connsiteX12" fmla="*/ 678872 w 1260763"/>
              <a:gd name="connsiteY12" fmla="*/ 290946 h 526473"/>
              <a:gd name="connsiteX13" fmla="*/ 623454 w 1260763"/>
              <a:gd name="connsiteY13" fmla="*/ 318655 h 526473"/>
              <a:gd name="connsiteX14" fmla="*/ 457200 w 1260763"/>
              <a:gd name="connsiteY14" fmla="*/ 387927 h 526473"/>
              <a:gd name="connsiteX15" fmla="*/ 235527 w 1260763"/>
              <a:gd name="connsiteY15" fmla="*/ 457200 h 526473"/>
              <a:gd name="connsiteX16" fmla="*/ 235527 w 1260763"/>
              <a:gd name="connsiteY16" fmla="*/ 457200 h 526473"/>
              <a:gd name="connsiteX17" fmla="*/ 41563 w 1260763"/>
              <a:gd name="connsiteY17" fmla="*/ 526473 h 526473"/>
              <a:gd name="connsiteX18" fmla="*/ 0 w 1260763"/>
              <a:gd name="connsiteY18" fmla="*/ 526473 h 526473"/>
              <a:gd name="connsiteX19" fmla="*/ 0 w 1260763"/>
              <a:gd name="connsiteY19" fmla="*/ 387927 h 52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0763" h="526473">
                <a:moveTo>
                  <a:pt x="0" y="387927"/>
                </a:moveTo>
                <a:lnTo>
                  <a:pt x="207818" y="318655"/>
                </a:lnTo>
                <a:lnTo>
                  <a:pt x="429491" y="263237"/>
                </a:lnTo>
                <a:lnTo>
                  <a:pt x="554182" y="152400"/>
                </a:lnTo>
                <a:lnTo>
                  <a:pt x="678872" y="69273"/>
                </a:lnTo>
                <a:lnTo>
                  <a:pt x="886691" y="83127"/>
                </a:lnTo>
                <a:lnTo>
                  <a:pt x="1080654" y="96982"/>
                </a:lnTo>
                <a:lnTo>
                  <a:pt x="1233054" y="0"/>
                </a:lnTo>
                <a:lnTo>
                  <a:pt x="1260763" y="166255"/>
                </a:lnTo>
                <a:lnTo>
                  <a:pt x="1122218" y="235527"/>
                </a:lnTo>
                <a:lnTo>
                  <a:pt x="1025236" y="235527"/>
                </a:lnTo>
                <a:lnTo>
                  <a:pt x="803563" y="263237"/>
                </a:lnTo>
                <a:lnTo>
                  <a:pt x="678872" y="290946"/>
                </a:lnTo>
                <a:lnTo>
                  <a:pt x="623454" y="318655"/>
                </a:lnTo>
                <a:lnTo>
                  <a:pt x="457200" y="387927"/>
                </a:lnTo>
                <a:lnTo>
                  <a:pt x="235527" y="457200"/>
                </a:lnTo>
                <a:lnTo>
                  <a:pt x="235527" y="457200"/>
                </a:lnTo>
                <a:lnTo>
                  <a:pt x="41563" y="526473"/>
                </a:lnTo>
                <a:lnTo>
                  <a:pt x="0" y="526473"/>
                </a:lnTo>
                <a:lnTo>
                  <a:pt x="0" y="387927"/>
                </a:lnTo>
                <a:close/>
              </a:path>
            </a:pathLst>
          </a:custGeom>
          <a:solidFill>
            <a:srgbClr val="F0941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F3B1575-8077-4241-82BF-2344BEFF5F3D}"/>
              </a:ext>
            </a:extLst>
          </p:cNvPr>
          <p:cNvSpPr/>
          <p:nvPr/>
        </p:nvSpPr>
        <p:spPr>
          <a:xfrm>
            <a:off x="5403997" y="4762259"/>
            <a:ext cx="178661" cy="138545"/>
          </a:xfrm>
          <a:prstGeom prst="rect">
            <a:avLst/>
          </a:prstGeom>
          <a:solidFill>
            <a:srgbClr val="0070C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0D53A28F-074F-4D58-9CA8-671CEDAB0FD5}"/>
              </a:ext>
            </a:extLst>
          </p:cNvPr>
          <p:cNvPicPr>
            <a:picLocks noChangeAspect="1"/>
          </p:cNvPicPr>
          <p:nvPr/>
        </p:nvPicPr>
        <p:blipFill>
          <a:blip r:embed="rId3"/>
          <a:stretch>
            <a:fillRect/>
          </a:stretch>
        </p:blipFill>
        <p:spPr>
          <a:xfrm>
            <a:off x="5807601" y="5517419"/>
            <a:ext cx="219475" cy="176799"/>
          </a:xfrm>
          <a:prstGeom prst="rect">
            <a:avLst/>
          </a:prstGeom>
        </p:spPr>
      </p:pic>
      <p:pic>
        <p:nvPicPr>
          <p:cNvPr id="30" name="Picture 29">
            <a:extLst>
              <a:ext uri="{FF2B5EF4-FFF2-40B4-BE49-F238E27FC236}">
                <a16:creationId xmlns:a16="http://schemas.microsoft.com/office/drawing/2014/main" id="{F6A4E8DA-ADF3-4686-981B-B04B4A58AE35}"/>
              </a:ext>
            </a:extLst>
          </p:cNvPr>
          <p:cNvPicPr>
            <a:picLocks noChangeAspect="1"/>
          </p:cNvPicPr>
          <p:nvPr/>
        </p:nvPicPr>
        <p:blipFill>
          <a:blip r:embed="rId3"/>
          <a:stretch>
            <a:fillRect/>
          </a:stretch>
        </p:blipFill>
        <p:spPr>
          <a:xfrm>
            <a:off x="6638103" y="3245897"/>
            <a:ext cx="219475" cy="176799"/>
          </a:xfrm>
          <a:prstGeom prst="rect">
            <a:avLst/>
          </a:prstGeom>
        </p:spPr>
      </p:pic>
      <p:pic>
        <p:nvPicPr>
          <p:cNvPr id="31" name="Picture 30">
            <a:extLst>
              <a:ext uri="{FF2B5EF4-FFF2-40B4-BE49-F238E27FC236}">
                <a16:creationId xmlns:a16="http://schemas.microsoft.com/office/drawing/2014/main" id="{227539F2-4479-44E9-B971-340442954496}"/>
              </a:ext>
            </a:extLst>
          </p:cNvPr>
          <p:cNvPicPr>
            <a:picLocks noChangeAspect="1"/>
          </p:cNvPicPr>
          <p:nvPr/>
        </p:nvPicPr>
        <p:blipFill>
          <a:blip r:embed="rId3"/>
          <a:stretch>
            <a:fillRect/>
          </a:stretch>
        </p:blipFill>
        <p:spPr>
          <a:xfrm>
            <a:off x="5307389" y="4017424"/>
            <a:ext cx="219475" cy="176799"/>
          </a:xfrm>
          <a:prstGeom prst="rect">
            <a:avLst/>
          </a:prstGeom>
        </p:spPr>
      </p:pic>
      <p:pic>
        <p:nvPicPr>
          <p:cNvPr id="32" name="Picture 31">
            <a:extLst>
              <a:ext uri="{FF2B5EF4-FFF2-40B4-BE49-F238E27FC236}">
                <a16:creationId xmlns:a16="http://schemas.microsoft.com/office/drawing/2014/main" id="{AF1EB985-D6F4-47E9-ACC4-214452846B8A}"/>
              </a:ext>
            </a:extLst>
          </p:cNvPr>
          <p:cNvPicPr>
            <a:picLocks noChangeAspect="1"/>
          </p:cNvPicPr>
          <p:nvPr/>
        </p:nvPicPr>
        <p:blipFill>
          <a:blip r:embed="rId3"/>
          <a:stretch>
            <a:fillRect/>
          </a:stretch>
        </p:blipFill>
        <p:spPr>
          <a:xfrm>
            <a:off x="7081870" y="2462492"/>
            <a:ext cx="219475" cy="176799"/>
          </a:xfrm>
          <a:prstGeom prst="rect">
            <a:avLst/>
          </a:prstGeom>
        </p:spPr>
      </p:pic>
      <p:pic>
        <p:nvPicPr>
          <p:cNvPr id="33" name="Picture 32">
            <a:extLst>
              <a:ext uri="{FF2B5EF4-FFF2-40B4-BE49-F238E27FC236}">
                <a16:creationId xmlns:a16="http://schemas.microsoft.com/office/drawing/2014/main" id="{69F963D7-DBB8-42C4-8CA2-7CC741F9CEFE}"/>
              </a:ext>
            </a:extLst>
          </p:cNvPr>
          <p:cNvPicPr>
            <a:picLocks noChangeAspect="1"/>
          </p:cNvPicPr>
          <p:nvPr/>
        </p:nvPicPr>
        <p:blipFill>
          <a:blip r:embed="rId3"/>
          <a:stretch>
            <a:fillRect/>
          </a:stretch>
        </p:blipFill>
        <p:spPr>
          <a:xfrm>
            <a:off x="8038256" y="2810270"/>
            <a:ext cx="219475" cy="176799"/>
          </a:xfrm>
          <a:prstGeom prst="rect">
            <a:avLst/>
          </a:prstGeom>
        </p:spPr>
      </p:pic>
      <p:pic>
        <p:nvPicPr>
          <p:cNvPr id="34" name="Picture 33">
            <a:extLst>
              <a:ext uri="{FF2B5EF4-FFF2-40B4-BE49-F238E27FC236}">
                <a16:creationId xmlns:a16="http://schemas.microsoft.com/office/drawing/2014/main" id="{9DC2F23B-CB43-4497-A4B2-EF0622CC413A}"/>
              </a:ext>
            </a:extLst>
          </p:cNvPr>
          <p:cNvPicPr>
            <a:picLocks noChangeAspect="1"/>
          </p:cNvPicPr>
          <p:nvPr/>
        </p:nvPicPr>
        <p:blipFill>
          <a:blip r:embed="rId3"/>
          <a:stretch>
            <a:fillRect/>
          </a:stretch>
        </p:blipFill>
        <p:spPr>
          <a:xfrm>
            <a:off x="6817535" y="4073236"/>
            <a:ext cx="219475" cy="176799"/>
          </a:xfrm>
          <a:prstGeom prst="rect">
            <a:avLst/>
          </a:prstGeom>
        </p:spPr>
      </p:pic>
      <p:sp>
        <p:nvSpPr>
          <p:cNvPr id="35" name="Freeform: Shape 34">
            <a:extLst>
              <a:ext uri="{FF2B5EF4-FFF2-40B4-BE49-F238E27FC236}">
                <a16:creationId xmlns:a16="http://schemas.microsoft.com/office/drawing/2014/main" id="{E0533712-2E92-4E39-B22C-52364011469C}"/>
              </a:ext>
            </a:extLst>
          </p:cNvPr>
          <p:cNvSpPr/>
          <p:nvPr/>
        </p:nvSpPr>
        <p:spPr>
          <a:xfrm>
            <a:off x="429491" y="1759527"/>
            <a:ext cx="1579418" cy="2798618"/>
          </a:xfrm>
          <a:custGeom>
            <a:avLst/>
            <a:gdLst>
              <a:gd name="connsiteX0" fmla="*/ 900545 w 1579418"/>
              <a:gd name="connsiteY0" fmla="*/ 235528 h 2798618"/>
              <a:gd name="connsiteX1" fmla="*/ 748145 w 1579418"/>
              <a:gd name="connsiteY1" fmla="*/ 900546 h 2798618"/>
              <a:gd name="connsiteX2" fmla="*/ 1579418 w 1579418"/>
              <a:gd name="connsiteY2" fmla="*/ 2299855 h 2798618"/>
              <a:gd name="connsiteX3" fmla="*/ 1510145 w 1579418"/>
              <a:gd name="connsiteY3" fmla="*/ 2535382 h 2798618"/>
              <a:gd name="connsiteX4" fmla="*/ 1440873 w 1579418"/>
              <a:gd name="connsiteY4" fmla="*/ 2757055 h 2798618"/>
              <a:gd name="connsiteX5" fmla="*/ 1427018 w 1579418"/>
              <a:gd name="connsiteY5" fmla="*/ 2798618 h 2798618"/>
              <a:gd name="connsiteX6" fmla="*/ 1039091 w 1579418"/>
              <a:gd name="connsiteY6" fmla="*/ 2660073 h 2798618"/>
              <a:gd name="connsiteX7" fmla="*/ 872836 w 1579418"/>
              <a:gd name="connsiteY7" fmla="*/ 2660073 h 2798618"/>
              <a:gd name="connsiteX8" fmla="*/ 817418 w 1579418"/>
              <a:gd name="connsiteY8" fmla="*/ 2507673 h 2798618"/>
              <a:gd name="connsiteX9" fmla="*/ 817418 w 1579418"/>
              <a:gd name="connsiteY9" fmla="*/ 2382982 h 2798618"/>
              <a:gd name="connsiteX10" fmla="*/ 692727 w 1579418"/>
              <a:gd name="connsiteY10" fmla="*/ 2092037 h 2798618"/>
              <a:gd name="connsiteX11" fmla="*/ 595745 w 1579418"/>
              <a:gd name="connsiteY11" fmla="*/ 2036618 h 2798618"/>
              <a:gd name="connsiteX12" fmla="*/ 415636 w 1579418"/>
              <a:gd name="connsiteY12" fmla="*/ 2036618 h 2798618"/>
              <a:gd name="connsiteX13" fmla="*/ 415636 w 1579418"/>
              <a:gd name="connsiteY13" fmla="*/ 2036618 h 2798618"/>
              <a:gd name="connsiteX14" fmla="*/ 332509 w 1579418"/>
              <a:gd name="connsiteY14" fmla="*/ 1814946 h 2798618"/>
              <a:gd name="connsiteX15" fmla="*/ 235527 w 1579418"/>
              <a:gd name="connsiteY15" fmla="*/ 1634837 h 2798618"/>
              <a:gd name="connsiteX16" fmla="*/ 235527 w 1579418"/>
              <a:gd name="connsiteY16" fmla="*/ 1634837 h 2798618"/>
              <a:gd name="connsiteX17" fmla="*/ 207818 w 1579418"/>
              <a:gd name="connsiteY17" fmla="*/ 1413164 h 2798618"/>
              <a:gd name="connsiteX18" fmla="*/ 249382 w 1579418"/>
              <a:gd name="connsiteY18" fmla="*/ 1371600 h 2798618"/>
              <a:gd name="connsiteX19" fmla="*/ 193964 w 1579418"/>
              <a:gd name="connsiteY19" fmla="*/ 1122218 h 2798618"/>
              <a:gd name="connsiteX20" fmla="*/ 138545 w 1579418"/>
              <a:gd name="connsiteY20" fmla="*/ 1011382 h 2798618"/>
              <a:gd name="connsiteX21" fmla="*/ 83127 w 1579418"/>
              <a:gd name="connsiteY21" fmla="*/ 914400 h 2798618"/>
              <a:gd name="connsiteX22" fmla="*/ 41564 w 1579418"/>
              <a:gd name="connsiteY22" fmla="*/ 914400 h 2798618"/>
              <a:gd name="connsiteX23" fmla="*/ 0 w 1579418"/>
              <a:gd name="connsiteY23" fmla="*/ 803564 h 2798618"/>
              <a:gd name="connsiteX24" fmla="*/ 69273 w 1579418"/>
              <a:gd name="connsiteY24" fmla="*/ 720437 h 2798618"/>
              <a:gd name="connsiteX25" fmla="*/ 69273 w 1579418"/>
              <a:gd name="connsiteY25" fmla="*/ 720437 h 2798618"/>
              <a:gd name="connsiteX26" fmla="*/ 27709 w 1579418"/>
              <a:gd name="connsiteY26" fmla="*/ 526473 h 2798618"/>
              <a:gd name="connsiteX27" fmla="*/ 0 w 1579418"/>
              <a:gd name="connsiteY27" fmla="*/ 401782 h 2798618"/>
              <a:gd name="connsiteX28" fmla="*/ 69273 w 1579418"/>
              <a:gd name="connsiteY28" fmla="*/ 304800 h 2798618"/>
              <a:gd name="connsiteX29" fmla="*/ 166254 w 1579418"/>
              <a:gd name="connsiteY29" fmla="*/ 221673 h 2798618"/>
              <a:gd name="connsiteX30" fmla="*/ 166254 w 1579418"/>
              <a:gd name="connsiteY30" fmla="*/ 110837 h 2798618"/>
              <a:gd name="connsiteX31" fmla="*/ 152400 w 1579418"/>
              <a:gd name="connsiteY31" fmla="*/ 0 h 2798618"/>
              <a:gd name="connsiteX32" fmla="*/ 886691 w 1579418"/>
              <a:gd name="connsiteY32" fmla="*/ 180109 h 2798618"/>
              <a:gd name="connsiteX33" fmla="*/ 900545 w 1579418"/>
              <a:gd name="connsiteY33" fmla="*/ 235528 h 279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579418" h="2798618">
                <a:moveTo>
                  <a:pt x="900545" y="235528"/>
                </a:moveTo>
                <a:lnTo>
                  <a:pt x="748145" y="900546"/>
                </a:lnTo>
                <a:lnTo>
                  <a:pt x="1579418" y="2299855"/>
                </a:lnTo>
                <a:lnTo>
                  <a:pt x="1510145" y="2535382"/>
                </a:lnTo>
                <a:lnTo>
                  <a:pt x="1440873" y="2757055"/>
                </a:lnTo>
                <a:lnTo>
                  <a:pt x="1427018" y="2798618"/>
                </a:lnTo>
                <a:lnTo>
                  <a:pt x="1039091" y="2660073"/>
                </a:lnTo>
                <a:lnTo>
                  <a:pt x="872836" y="2660073"/>
                </a:lnTo>
                <a:lnTo>
                  <a:pt x="817418" y="2507673"/>
                </a:lnTo>
                <a:lnTo>
                  <a:pt x="817418" y="2382982"/>
                </a:lnTo>
                <a:lnTo>
                  <a:pt x="692727" y="2092037"/>
                </a:lnTo>
                <a:lnTo>
                  <a:pt x="595745" y="2036618"/>
                </a:lnTo>
                <a:lnTo>
                  <a:pt x="415636" y="2036618"/>
                </a:lnTo>
                <a:lnTo>
                  <a:pt x="415636" y="2036618"/>
                </a:lnTo>
                <a:lnTo>
                  <a:pt x="332509" y="1814946"/>
                </a:lnTo>
                <a:lnTo>
                  <a:pt x="235527" y="1634837"/>
                </a:lnTo>
                <a:lnTo>
                  <a:pt x="235527" y="1634837"/>
                </a:lnTo>
                <a:lnTo>
                  <a:pt x="207818" y="1413164"/>
                </a:lnTo>
                <a:lnTo>
                  <a:pt x="249382" y="1371600"/>
                </a:lnTo>
                <a:lnTo>
                  <a:pt x="193964" y="1122218"/>
                </a:lnTo>
                <a:lnTo>
                  <a:pt x="138545" y="1011382"/>
                </a:lnTo>
                <a:lnTo>
                  <a:pt x="83127" y="914400"/>
                </a:lnTo>
                <a:lnTo>
                  <a:pt x="41564" y="914400"/>
                </a:lnTo>
                <a:lnTo>
                  <a:pt x="0" y="803564"/>
                </a:lnTo>
                <a:lnTo>
                  <a:pt x="69273" y="720437"/>
                </a:lnTo>
                <a:lnTo>
                  <a:pt x="69273" y="720437"/>
                </a:lnTo>
                <a:lnTo>
                  <a:pt x="27709" y="526473"/>
                </a:lnTo>
                <a:lnTo>
                  <a:pt x="0" y="401782"/>
                </a:lnTo>
                <a:lnTo>
                  <a:pt x="69273" y="304800"/>
                </a:lnTo>
                <a:lnTo>
                  <a:pt x="166254" y="221673"/>
                </a:lnTo>
                <a:lnTo>
                  <a:pt x="166254" y="110837"/>
                </a:lnTo>
                <a:lnTo>
                  <a:pt x="152400" y="0"/>
                </a:lnTo>
                <a:lnTo>
                  <a:pt x="886691" y="180109"/>
                </a:lnTo>
                <a:lnTo>
                  <a:pt x="900545" y="235528"/>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31BE4E29-6864-42D9-9AC8-8EC800443B8B}"/>
              </a:ext>
            </a:extLst>
          </p:cNvPr>
          <p:cNvSpPr/>
          <p:nvPr/>
        </p:nvSpPr>
        <p:spPr>
          <a:xfrm>
            <a:off x="1052102" y="3804022"/>
            <a:ext cx="374073" cy="332509"/>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3BA82552-1F26-418C-A38F-FD291005D220}"/>
              </a:ext>
            </a:extLst>
          </p:cNvPr>
          <p:cNvSpPr/>
          <p:nvPr/>
        </p:nvSpPr>
        <p:spPr>
          <a:xfrm>
            <a:off x="6054436" y="5334000"/>
            <a:ext cx="969819" cy="304800"/>
          </a:xfrm>
          <a:custGeom>
            <a:avLst/>
            <a:gdLst>
              <a:gd name="connsiteX0" fmla="*/ 0 w 969819"/>
              <a:gd name="connsiteY0" fmla="*/ 166255 h 304800"/>
              <a:gd name="connsiteX1" fmla="*/ 124691 w 969819"/>
              <a:gd name="connsiteY1" fmla="*/ 96982 h 304800"/>
              <a:gd name="connsiteX2" fmla="*/ 374073 w 969819"/>
              <a:gd name="connsiteY2" fmla="*/ 69273 h 304800"/>
              <a:gd name="connsiteX3" fmla="*/ 526473 w 969819"/>
              <a:gd name="connsiteY3" fmla="*/ 55418 h 304800"/>
              <a:gd name="connsiteX4" fmla="*/ 623455 w 969819"/>
              <a:gd name="connsiteY4" fmla="*/ 41564 h 304800"/>
              <a:gd name="connsiteX5" fmla="*/ 817419 w 969819"/>
              <a:gd name="connsiteY5" fmla="*/ 0 h 304800"/>
              <a:gd name="connsiteX6" fmla="*/ 872837 w 969819"/>
              <a:gd name="connsiteY6" fmla="*/ 0 h 304800"/>
              <a:gd name="connsiteX7" fmla="*/ 969819 w 969819"/>
              <a:gd name="connsiteY7" fmla="*/ 138545 h 304800"/>
              <a:gd name="connsiteX8" fmla="*/ 969819 w 969819"/>
              <a:gd name="connsiteY8" fmla="*/ 138545 h 304800"/>
              <a:gd name="connsiteX9" fmla="*/ 886691 w 969819"/>
              <a:gd name="connsiteY9" fmla="*/ 249382 h 304800"/>
              <a:gd name="connsiteX10" fmla="*/ 817419 w 969819"/>
              <a:gd name="connsiteY10" fmla="*/ 193964 h 304800"/>
              <a:gd name="connsiteX11" fmla="*/ 748146 w 969819"/>
              <a:gd name="connsiteY11" fmla="*/ 152400 h 304800"/>
              <a:gd name="connsiteX12" fmla="*/ 678873 w 969819"/>
              <a:gd name="connsiteY12" fmla="*/ 124691 h 304800"/>
              <a:gd name="connsiteX13" fmla="*/ 581891 w 969819"/>
              <a:gd name="connsiteY13" fmla="*/ 166255 h 304800"/>
              <a:gd name="connsiteX14" fmla="*/ 484909 w 969819"/>
              <a:gd name="connsiteY14" fmla="*/ 193964 h 304800"/>
              <a:gd name="connsiteX15" fmla="*/ 360219 w 969819"/>
              <a:gd name="connsiteY15" fmla="*/ 193964 h 304800"/>
              <a:gd name="connsiteX16" fmla="*/ 290946 w 969819"/>
              <a:gd name="connsiteY16" fmla="*/ 207818 h 304800"/>
              <a:gd name="connsiteX17" fmla="*/ 193964 w 969819"/>
              <a:gd name="connsiteY17" fmla="*/ 221673 h 304800"/>
              <a:gd name="connsiteX18" fmla="*/ 124691 w 969819"/>
              <a:gd name="connsiteY18" fmla="*/ 249382 h 304800"/>
              <a:gd name="connsiteX19" fmla="*/ 69273 w 969819"/>
              <a:gd name="connsiteY19" fmla="*/ 277091 h 304800"/>
              <a:gd name="connsiteX20" fmla="*/ 27709 w 969819"/>
              <a:gd name="connsiteY20" fmla="*/ 304800 h 304800"/>
              <a:gd name="connsiteX21" fmla="*/ 0 w 969819"/>
              <a:gd name="connsiteY21" fmla="*/ 221673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69819" h="304800">
                <a:moveTo>
                  <a:pt x="0" y="166255"/>
                </a:moveTo>
                <a:lnTo>
                  <a:pt x="124691" y="96982"/>
                </a:lnTo>
                <a:lnTo>
                  <a:pt x="374073" y="69273"/>
                </a:lnTo>
                <a:lnTo>
                  <a:pt x="526473" y="55418"/>
                </a:lnTo>
                <a:lnTo>
                  <a:pt x="623455" y="41564"/>
                </a:lnTo>
                <a:lnTo>
                  <a:pt x="817419" y="0"/>
                </a:lnTo>
                <a:lnTo>
                  <a:pt x="872837" y="0"/>
                </a:lnTo>
                <a:lnTo>
                  <a:pt x="969819" y="138545"/>
                </a:lnTo>
                <a:lnTo>
                  <a:pt x="969819" y="138545"/>
                </a:lnTo>
                <a:lnTo>
                  <a:pt x="886691" y="249382"/>
                </a:lnTo>
                <a:lnTo>
                  <a:pt x="817419" y="193964"/>
                </a:lnTo>
                <a:lnTo>
                  <a:pt x="748146" y="152400"/>
                </a:lnTo>
                <a:lnTo>
                  <a:pt x="678873" y="124691"/>
                </a:lnTo>
                <a:lnTo>
                  <a:pt x="581891" y="166255"/>
                </a:lnTo>
                <a:lnTo>
                  <a:pt x="484909" y="193964"/>
                </a:lnTo>
                <a:lnTo>
                  <a:pt x="360219" y="193964"/>
                </a:lnTo>
                <a:lnTo>
                  <a:pt x="290946" y="207818"/>
                </a:lnTo>
                <a:lnTo>
                  <a:pt x="193964" y="221673"/>
                </a:lnTo>
                <a:lnTo>
                  <a:pt x="124691" y="249382"/>
                </a:lnTo>
                <a:lnTo>
                  <a:pt x="69273" y="277091"/>
                </a:lnTo>
                <a:lnTo>
                  <a:pt x="27709" y="304800"/>
                </a:lnTo>
                <a:lnTo>
                  <a:pt x="0" y="221673"/>
                </a:lnTo>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2984CFBA-2ECA-43F0-A102-76900710A54A}"/>
              </a:ext>
            </a:extLst>
          </p:cNvPr>
          <p:cNvPicPr>
            <a:picLocks noChangeAspect="1"/>
          </p:cNvPicPr>
          <p:nvPr/>
        </p:nvPicPr>
        <p:blipFill>
          <a:blip r:embed="rId3"/>
          <a:stretch>
            <a:fillRect/>
          </a:stretch>
        </p:blipFill>
        <p:spPr>
          <a:xfrm>
            <a:off x="6832140" y="5405252"/>
            <a:ext cx="219475" cy="176799"/>
          </a:xfrm>
          <a:prstGeom prst="rect">
            <a:avLst/>
          </a:prstGeom>
        </p:spPr>
      </p:pic>
      <p:sp>
        <p:nvSpPr>
          <p:cNvPr id="6" name="Freeform: Shape 5">
            <a:extLst>
              <a:ext uri="{FF2B5EF4-FFF2-40B4-BE49-F238E27FC236}">
                <a16:creationId xmlns:a16="http://schemas.microsoft.com/office/drawing/2014/main" id="{EC621123-7305-460C-A723-0F927215C71A}"/>
              </a:ext>
            </a:extLst>
          </p:cNvPr>
          <p:cNvSpPr/>
          <p:nvPr/>
        </p:nvSpPr>
        <p:spPr>
          <a:xfrm>
            <a:off x="1399309" y="2646218"/>
            <a:ext cx="1427018" cy="1205346"/>
          </a:xfrm>
          <a:custGeom>
            <a:avLst/>
            <a:gdLst>
              <a:gd name="connsiteX0" fmla="*/ 0 w 1427018"/>
              <a:gd name="connsiteY0" fmla="*/ 1108364 h 1205346"/>
              <a:gd name="connsiteX1" fmla="*/ 166255 w 1427018"/>
              <a:gd name="connsiteY1" fmla="*/ 1108364 h 1205346"/>
              <a:gd name="connsiteX2" fmla="*/ 332509 w 1427018"/>
              <a:gd name="connsiteY2" fmla="*/ 1066800 h 1205346"/>
              <a:gd name="connsiteX3" fmla="*/ 332509 w 1427018"/>
              <a:gd name="connsiteY3" fmla="*/ 1066800 h 1205346"/>
              <a:gd name="connsiteX4" fmla="*/ 484909 w 1427018"/>
              <a:gd name="connsiteY4" fmla="*/ 886691 h 1205346"/>
              <a:gd name="connsiteX5" fmla="*/ 540327 w 1427018"/>
              <a:gd name="connsiteY5" fmla="*/ 831273 h 1205346"/>
              <a:gd name="connsiteX6" fmla="*/ 651164 w 1427018"/>
              <a:gd name="connsiteY6" fmla="*/ 789709 h 1205346"/>
              <a:gd name="connsiteX7" fmla="*/ 762000 w 1427018"/>
              <a:gd name="connsiteY7" fmla="*/ 762000 h 1205346"/>
              <a:gd name="connsiteX8" fmla="*/ 831273 w 1427018"/>
              <a:gd name="connsiteY8" fmla="*/ 748146 h 1205346"/>
              <a:gd name="connsiteX9" fmla="*/ 928255 w 1427018"/>
              <a:gd name="connsiteY9" fmla="*/ 637309 h 1205346"/>
              <a:gd name="connsiteX10" fmla="*/ 928255 w 1427018"/>
              <a:gd name="connsiteY10" fmla="*/ 637309 h 1205346"/>
              <a:gd name="connsiteX11" fmla="*/ 1011382 w 1427018"/>
              <a:gd name="connsiteY11" fmla="*/ 540327 h 1205346"/>
              <a:gd name="connsiteX12" fmla="*/ 1011382 w 1427018"/>
              <a:gd name="connsiteY12" fmla="*/ 498764 h 1205346"/>
              <a:gd name="connsiteX13" fmla="*/ 1205346 w 1427018"/>
              <a:gd name="connsiteY13" fmla="*/ 193964 h 1205346"/>
              <a:gd name="connsiteX14" fmla="*/ 1205346 w 1427018"/>
              <a:gd name="connsiteY14" fmla="*/ 193964 h 1205346"/>
              <a:gd name="connsiteX15" fmla="*/ 1219200 w 1427018"/>
              <a:gd name="connsiteY15" fmla="*/ 0 h 1205346"/>
              <a:gd name="connsiteX16" fmla="*/ 1371600 w 1427018"/>
              <a:gd name="connsiteY16" fmla="*/ 0 h 1205346"/>
              <a:gd name="connsiteX17" fmla="*/ 1427018 w 1427018"/>
              <a:gd name="connsiteY17" fmla="*/ 55418 h 1205346"/>
              <a:gd name="connsiteX18" fmla="*/ 1427018 w 1427018"/>
              <a:gd name="connsiteY18" fmla="*/ 55418 h 1205346"/>
              <a:gd name="connsiteX19" fmla="*/ 1357746 w 1427018"/>
              <a:gd name="connsiteY19" fmla="*/ 263237 h 1205346"/>
              <a:gd name="connsiteX20" fmla="*/ 1288473 w 1427018"/>
              <a:gd name="connsiteY20" fmla="*/ 346364 h 1205346"/>
              <a:gd name="connsiteX21" fmla="*/ 1233055 w 1427018"/>
              <a:gd name="connsiteY21" fmla="*/ 457200 h 1205346"/>
              <a:gd name="connsiteX22" fmla="*/ 1149927 w 1427018"/>
              <a:gd name="connsiteY22" fmla="*/ 581891 h 1205346"/>
              <a:gd name="connsiteX23" fmla="*/ 1108364 w 1427018"/>
              <a:gd name="connsiteY23" fmla="*/ 692727 h 1205346"/>
              <a:gd name="connsiteX24" fmla="*/ 969818 w 1427018"/>
              <a:gd name="connsiteY24" fmla="*/ 845127 h 1205346"/>
              <a:gd name="connsiteX25" fmla="*/ 969818 w 1427018"/>
              <a:gd name="connsiteY25" fmla="*/ 845127 h 1205346"/>
              <a:gd name="connsiteX26" fmla="*/ 734291 w 1427018"/>
              <a:gd name="connsiteY26" fmla="*/ 914400 h 1205346"/>
              <a:gd name="connsiteX27" fmla="*/ 734291 w 1427018"/>
              <a:gd name="connsiteY27" fmla="*/ 914400 h 1205346"/>
              <a:gd name="connsiteX28" fmla="*/ 540327 w 1427018"/>
              <a:gd name="connsiteY28" fmla="*/ 1066800 h 1205346"/>
              <a:gd name="connsiteX29" fmla="*/ 443346 w 1427018"/>
              <a:gd name="connsiteY29" fmla="*/ 1149927 h 1205346"/>
              <a:gd name="connsiteX30" fmla="*/ 443346 w 1427018"/>
              <a:gd name="connsiteY30" fmla="*/ 1149927 h 1205346"/>
              <a:gd name="connsiteX31" fmla="*/ 304800 w 1427018"/>
              <a:gd name="connsiteY31" fmla="*/ 1205346 h 1205346"/>
              <a:gd name="connsiteX32" fmla="*/ 83127 w 1427018"/>
              <a:gd name="connsiteY32" fmla="*/ 1149927 h 1205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27018" h="1205346">
                <a:moveTo>
                  <a:pt x="0" y="1108364"/>
                </a:moveTo>
                <a:lnTo>
                  <a:pt x="166255" y="1108364"/>
                </a:lnTo>
                <a:lnTo>
                  <a:pt x="332509" y="1066800"/>
                </a:lnTo>
                <a:lnTo>
                  <a:pt x="332509" y="1066800"/>
                </a:lnTo>
                <a:lnTo>
                  <a:pt x="484909" y="886691"/>
                </a:lnTo>
                <a:lnTo>
                  <a:pt x="540327" y="831273"/>
                </a:lnTo>
                <a:lnTo>
                  <a:pt x="651164" y="789709"/>
                </a:lnTo>
                <a:lnTo>
                  <a:pt x="762000" y="762000"/>
                </a:lnTo>
                <a:lnTo>
                  <a:pt x="831273" y="748146"/>
                </a:lnTo>
                <a:lnTo>
                  <a:pt x="928255" y="637309"/>
                </a:lnTo>
                <a:lnTo>
                  <a:pt x="928255" y="637309"/>
                </a:lnTo>
                <a:lnTo>
                  <a:pt x="1011382" y="540327"/>
                </a:lnTo>
                <a:lnTo>
                  <a:pt x="1011382" y="498764"/>
                </a:lnTo>
                <a:lnTo>
                  <a:pt x="1205346" y="193964"/>
                </a:lnTo>
                <a:lnTo>
                  <a:pt x="1205346" y="193964"/>
                </a:lnTo>
                <a:lnTo>
                  <a:pt x="1219200" y="0"/>
                </a:lnTo>
                <a:lnTo>
                  <a:pt x="1371600" y="0"/>
                </a:lnTo>
                <a:lnTo>
                  <a:pt x="1427018" y="55418"/>
                </a:lnTo>
                <a:lnTo>
                  <a:pt x="1427018" y="55418"/>
                </a:lnTo>
                <a:lnTo>
                  <a:pt x="1357746" y="263237"/>
                </a:lnTo>
                <a:lnTo>
                  <a:pt x="1288473" y="346364"/>
                </a:lnTo>
                <a:lnTo>
                  <a:pt x="1233055" y="457200"/>
                </a:lnTo>
                <a:lnTo>
                  <a:pt x="1149927" y="581891"/>
                </a:lnTo>
                <a:lnTo>
                  <a:pt x="1108364" y="692727"/>
                </a:lnTo>
                <a:lnTo>
                  <a:pt x="969818" y="845127"/>
                </a:lnTo>
                <a:lnTo>
                  <a:pt x="969818" y="845127"/>
                </a:lnTo>
                <a:lnTo>
                  <a:pt x="734291" y="914400"/>
                </a:lnTo>
                <a:lnTo>
                  <a:pt x="734291" y="914400"/>
                </a:lnTo>
                <a:lnTo>
                  <a:pt x="540327" y="1066800"/>
                </a:lnTo>
                <a:lnTo>
                  <a:pt x="443346" y="1149927"/>
                </a:lnTo>
                <a:lnTo>
                  <a:pt x="443346" y="1149927"/>
                </a:lnTo>
                <a:lnTo>
                  <a:pt x="304800" y="1205346"/>
                </a:lnTo>
                <a:lnTo>
                  <a:pt x="83127" y="1149927"/>
                </a:lnTo>
              </a:path>
            </a:pathLst>
          </a:custGeom>
          <a:solidFill>
            <a:srgbClr val="FFC000">
              <a:alpha val="4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71743C88-49AC-4E09-83E6-04DCDF30E5AC}"/>
              </a:ext>
            </a:extLst>
          </p:cNvPr>
          <p:cNvPicPr>
            <a:picLocks noChangeAspect="1"/>
          </p:cNvPicPr>
          <p:nvPr/>
        </p:nvPicPr>
        <p:blipFill>
          <a:blip r:embed="rId3"/>
          <a:stretch>
            <a:fillRect/>
          </a:stretch>
        </p:blipFill>
        <p:spPr>
          <a:xfrm>
            <a:off x="2633837" y="2494926"/>
            <a:ext cx="219475" cy="176799"/>
          </a:xfrm>
          <a:prstGeom prst="rect">
            <a:avLst/>
          </a:prstGeom>
        </p:spPr>
      </p:pic>
      <p:pic>
        <p:nvPicPr>
          <p:cNvPr id="40" name="Picture 39">
            <a:extLst>
              <a:ext uri="{FF2B5EF4-FFF2-40B4-BE49-F238E27FC236}">
                <a16:creationId xmlns:a16="http://schemas.microsoft.com/office/drawing/2014/main" id="{74DA0172-96C6-494E-87E0-BB29DEF64522}"/>
              </a:ext>
            </a:extLst>
          </p:cNvPr>
          <p:cNvPicPr>
            <a:picLocks noChangeAspect="1"/>
          </p:cNvPicPr>
          <p:nvPr/>
        </p:nvPicPr>
        <p:blipFill>
          <a:blip r:embed="rId3"/>
          <a:stretch>
            <a:fillRect/>
          </a:stretch>
        </p:blipFill>
        <p:spPr>
          <a:xfrm>
            <a:off x="3146080" y="3939656"/>
            <a:ext cx="219475" cy="176799"/>
          </a:xfrm>
          <a:prstGeom prst="rect">
            <a:avLst/>
          </a:prstGeom>
        </p:spPr>
      </p:pic>
      <p:pic>
        <p:nvPicPr>
          <p:cNvPr id="41" name="Picture 40">
            <a:extLst>
              <a:ext uri="{FF2B5EF4-FFF2-40B4-BE49-F238E27FC236}">
                <a16:creationId xmlns:a16="http://schemas.microsoft.com/office/drawing/2014/main" id="{E69A7360-149A-420C-A529-A268447325CC}"/>
              </a:ext>
            </a:extLst>
          </p:cNvPr>
          <p:cNvPicPr>
            <a:picLocks noChangeAspect="1"/>
          </p:cNvPicPr>
          <p:nvPr/>
        </p:nvPicPr>
        <p:blipFill>
          <a:blip r:embed="rId3"/>
          <a:stretch>
            <a:fillRect/>
          </a:stretch>
        </p:blipFill>
        <p:spPr>
          <a:xfrm>
            <a:off x="3173990" y="4762259"/>
            <a:ext cx="219475" cy="176799"/>
          </a:xfrm>
          <a:prstGeom prst="rect">
            <a:avLst/>
          </a:prstGeom>
        </p:spPr>
      </p:pic>
      <p:pic>
        <p:nvPicPr>
          <p:cNvPr id="42" name="Picture 41">
            <a:extLst>
              <a:ext uri="{FF2B5EF4-FFF2-40B4-BE49-F238E27FC236}">
                <a16:creationId xmlns:a16="http://schemas.microsoft.com/office/drawing/2014/main" id="{084CDD9B-6436-45B3-B8DA-9F48ADD2AFEB}"/>
              </a:ext>
            </a:extLst>
          </p:cNvPr>
          <p:cNvPicPr>
            <a:picLocks noChangeAspect="1"/>
          </p:cNvPicPr>
          <p:nvPr/>
        </p:nvPicPr>
        <p:blipFill>
          <a:blip r:embed="rId3"/>
          <a:stretch>
            <a:fillRect/>
          </a:stretch>
        </p:blipFill>
        <p:spPr>
          <a:xfrm>
            <a:off x="3866517" y="2940614"/>
            <a:ext cx="219475" cy="176799"/>
          </a:xfrm>
          <a:prstGeom prst="rect">
            <a:avLst/>
          </a:prstGeom>
        </p:spPr>
      </p:pic>
      <p:sp>
        <p:nvSpPr>
          <p:cNvPr id="8" name="Freeform: Shape 7">
            <a:extLst>
              <a:ext uri="{FF2B5EF4-FFF2-40B4-BE49-F238E27FC236}">
                <a16:creationId xmlns:a16="http://schemas.microsoft.com/office/drawing/2014/main" id="{5B87DC11-81AB-4F04-B371-57C41C7CA6BE}"/>
              </a:ext>
            </a:extLst>
          </p:cNvPr>
          <p:cNvSpPr/>
          <p:nvPr/>
        </p:nvSpPr>
        <p:spPr>
          <a:xfrm>
            <a:off x="3713018" y="3079555"/>
            <a:ext cx="387927" cy="1049100"/>
          </a:xfrm>
          <a:custGeom>
            <a:avLst/>
            <a:gdLst>
              <a:gd name="connsiteX0" fmla="*/ 124691 w 387927"/>
              <a:gd name="connsiteY0" fmla="*/ 997528 h 997528"/>
              <a:gd name="connsiteX1" fmla="*/ 124691 w 387927"/>
              <a:gd name="connsiteY1" fmla="*/ 997528 h 997528"/>
              <a:gd name="connsiteX2" fmla="*/ 304800 w 387927"/>
              <a:gd name="connsiteY2" fmla="*/ 845128 h 997528"/>
              <a:gd name="connsiteX3" fmla="*/ 387927 w 387927"/>
              <a:gd name="connsiteY3" fmla="*/ 692728 h 997528"/>
              <a:gd name="connsiteX4" fmla="*/ 387927 w 387927"/>
              <a:gd name="connsiteY4" fmla="*/ 581891 h 997528"/>
              <a:gd name="connsiteX5" fmla="*/ 346364 w 387927"/>
              <a:gd name="connsiteY5" fmla="*/ 457200 h 997528"/>
              <a:gd name="connsiteX6" fmla="*/ 346364 w 387927"/>
              <a:gd name="connsiteY6" fmla="*/ 457200 h 997528"/>
              <a:gd name="connsiteX7" fmla="*/ 387927 w 387927"/>
              <a:gd name="connsiteY7" fmla="*/ 277091 h 997528"/>
              <a:gd name="connsiteX8" fmla="*/ 332509 w 387927"/>
              <a:gd name="connsiteY8" fmla="*/ 180109 h 997528"/>
              <a:gd name="connsiteX9" fmla="*/ 360218 w 387927"/>
              <a:gd name="connsiteY9" fmla="*/ 27709 h 997528"/>
              <a:gd name="connsiteX10" fmla="*/ 193964 w 387927"/>
              <a:gd name="connsiteY10" fmla="*/ 0 h 997528"/>
              <a:gd name="connsiteX11" fmla="*/ 193964 w 387927"/>
              <a:gd name="connsiteY11" fmla="*/ 83128 h 997528"/>
              <a:gd name="connsiteX12" fmla="*/ 207818 w 387927"/>
              <a:gd name="connsiteY12" fmla="*/ 180109 h 997528"/>
              <a:gd name="connsiteX13" fmla="*/ 207818 w 387927"/>
              <a:gd name="connsiteY13" fmla="*/ 180109 h 997528"/>
              <a:gd name="connsiteX14" fmla="*/ 152400 w 387927"/>
              <a:gd name="connsiteY14" fmla="*/ 332509 h 997528"/>
              <a:gd name="connsiteX15" fmla="*/ 207818 w 387927"/>
              <a:gd name="connsiteY15" fmla="*/ 484909 h 997528"/>
              <a:gd name="connsiteX16" fmla="*/ 207818 w 387927"/>
              <a:gd name="connsiteY16" fmla="*/ 595746 h 997528"/>
              <a:gd name="connsiteX17" fmla="*/ 249382 w 387927"/>
              <a:gd name="connsiteY17" fmla="*/ 665018 h 997528"/>
              <a:gd name="connsiteX18" fmla="*/ 249382 w 387927"/>
              <a:gd name="connsiteY18" fmla="*/ 665018 h 997528"/>
              <a:gd name="connsiteX19" fmla="*/ 193964 w 387927"/>
              <a:gd name="connsiteY19" fmla="*/ 803564 h 997528"/>
              <a:gd name="connsiteX20" fmla="*/ 110837 w 387927"/>
              <a:gd name="connsiteY20" fmla="*/ 858982 h 997528"/>
              <a:gd name="connsiteX21" fmla="*/ 41564 w 387927"/>
              <a:gd name="connsiteY21" fmla="*/ 900546 h 997528"/>
              <a:gd name="connsiteX22" fmla="*/ 0 w 387927"/>
              <a:gd name="connsiteY22" fmla="*/ 914400 h 997528"/>
              <a:gd name="connsiteX23" fmla="*/ 166255 w 387927"/>
              <a:gd name="connsiteY23" fmla="*/ 955964 h 997528"/>
              <a:gd name="connsiteX24" fmla="*/ 124691 w 387927"/>
              <a:gd name="connsiteY24" fmla="*/ 997528 h 99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87927" h="997528">
                <a:moveTo>
                  <a:pt x="124691" y="997528"/>
                </a:moveTo>
                <a:lnTo>
                  <a:pt x="124691" y="997528"/>
                </a:lnTo>
                <a:lnTo>
                  <a:pt x="304800" y="845128"/>
                </a:lnTo>
                <a:lnTo>
                  <a:pt x="387927" y="692728"/>
                </a:lnTo>
                <a:lnTo>
                  <a:pt x="387927" y="581891"/>
                </a:lnTo>
                <a:lnTo>
                  <a:pt x="346364" y="457200"/>
                </a:lnTo>
                <a:lnTo>
                  <a:pt x="346364" y="457200"/>
                </a:lnTo>
                <a:lnTo>
                  <a:pt x="387927" y="277091"/>
                </a:lnTo>
                <a:lnTo>
                  <a:pt x="332509" y="180109"/>
                </a:lnTo>
                <a:lnTo>
                  <a:pt x="360218" y="27709"/>
                </a:lnTo>
                <a:lnTo>
                  <a:pt x="193964" y="0"/>
                </a:lnTo>
                <a:lnTo>
                  <a:pt x="193964" y="83128"/>
                </a:lnTo>
                <a:lnTo>
                  <a:pt x="207818" y="180109"/>
                </a:lnTo>
                <a:lnTo>
                  <a:pt x="207818" y="180109"/>
                </a:lnTo>
                <a:lnTo>
                  <a:pt x="152400" y="332509"/>
                </a:lnTo>
                <a:lnTo>
                  <a:pt x="207818" y="484909"/>
                </a:lnTo>
                <a:lnTo>
                  <a:pt x="207818" y="595746"/>
                </a:lnTo>
                <a:lnTo>
                  <a:pt x="249382" y="665018"/>
                </a:lnTo>
                <a:lnTo>
                  <a:pt x="249382" y="665018"/>
                </a:lnTo>
                <a:lnTo>
                  <a:pt x="193964" y="803564"/>
                </a:lnTo>
                <a:lnTo>
                  <a:pt x="110837" y="858982"/>
                </a:lnTo>
                <a:lnTo>
                  <a:pt x="41564" y="900546"/>
                </a:lnTo>
                <a:lnTo>
                  <a:pt x="0" y="914400"/>
                </a:lnTo>
                <a:lnTo>
                  <a:pt x="166255" y="955964"/>
                </a:lnTo>
                <a:lnTo>
                  <a:pt x="124691" y="997528"/>
                </a:lnTo>
                <a:close/>
              </a:path>
            </a:pathLst>
          </a:custGeom>
          <a:solidFill>
            <a:srgbClr val="FFC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F972A22-DEA0-4AC5-A760-6A37D2720495}"/>
              </a:ext>
            </a:extLst>
          </p:cNvPr>
          <p:cNvSpPr txBox="1"/>
          <p:nvPr/>
        </p:nvSpPr>
        <p:spPr>
          <a:xfrm>
            <a:off x="32718" y="1509790"/>
            <a:ext cx="1915909" cy="307777"/>
          </a:xfrm>
          <a:prstGeom prst="rect">
            <a:avLst/>
          </a:prstGeom>
          <a:noFill/>
          <a:ln>
            <a:solidFill>
              <a:schemeClr val="tx1"/>
            </a:solidFill>
          </a:ln>
        </p:spPr>
        <p:txBody>
          <a:bodyPr wrap="none" rtlCol="0">
            <a:spAutoFit/>
          </a:bodyPr>
          <a:lstStyle/>
          <a:p>
            <a:r>
              <a:rPr lang="en-US" sz="1400" dirty="0">
                <a:solidFill>
                  <a:srgbClr val="FFFF00"/>
                </a:solidFill>
                <a:highlight>
                  <a:srgbClr val="000000"/>
                </a:highlight>
              </a:rPr>
              <a:t>Connecting California</a:t>
            </a:r>
          </a:p>
        </p:txBody>
      </p:sp>
      <p:sp>
        <p:nvSpPr>
          <p:cNvPr id="22" name="Arrow: Down 21">
            <a:extLst>
              <a:ext uri="{FF2B5EF4-FFF2-40B4-BE49-F238E27FC236}">
                <a16:creationId xmlns:a16="http://schemas.microsoft.com/office/drawing/2014/main" id="{0E8FA32B-8B4D-4196-A475-F99C571A9E81}"/>
              </a:ext>
            </a:extLst>
          </p:cNvPr>
          <p:cNvSpPr/>
          <p:nvPr/>
        </p:nvSpPr>
        <p:spPr>
          <a:xfrm>
            <a:off x="740623" y="1782625"/>
            <a:ext cx="356071" cy="602555"/>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A7812EB-B684-4D07-997B-DEB1CE52B0E4}"/>
              </a:ext>
            </a:extLst>
          </p:cNvPr>
          <p:cNvSpPr txBox="1"/>
          <p:nvPr/>
        </p:nvSpPr>
        <p:spPr>
          <a:xfrm>
            <a:off x="3643332" y="90020"/>
            <a:ext cx="7555210" cy="1446550"/>
          </a:xfrm>
          <a:prstGeom prst="rect">
            <a:avLst/>
          </a:prstGeom>
          <a:noFill/>
          <a:ln>
            <a:noFill/>
          </a:ln>
        </p:spPr>
        <p:txBody>
          <a:bodyPr wrap="none" rtlCol="0">
            <a:spAutoFit/>
          </a:bodyPr>
          <a:lstStyle/>
          <a:p>
            <a:pPr algn="r"/>
            <a:r>
              <a:rPr lang="en-US" sz="4400" b="1" dirty="0">
                <a:solidFill>
                  <a:schemeClr val="bg1"/>
                </a:solidFill>
                <a:highlight>
                  <a:srgbClr val="C0C0C0"/>
                </a:highlight>
              </a:rPr>
              <a:t>National Context</a:t>
            </a:r>
          </a:p>
          <a:p>
            <a:pPr algn="r"/>
            <a:r>
              <a:rPr lang="en-US" sz="4400" b="1" dirty="0">
                <a:solidFill>
                  <a:schemeClr val="bg1"/>
                </a:solidFill>
                <a:highlight>
                  <a:srgbClr val="C0C0C0"/>
                </a:highlight>
              </a:rPr>
              <a:t>Major Port Feeder Corridors</a:t>
            </a:r>
          </a:p>
        </p:txBody>
      </p:sp>
      <p:sp>
        <p:nvSpPr>
          <p:cNvPr id="43" name="Rectangle 42">
            <a:extLst>
              <a:ext uri="{FF2B5EF4-FFF2-40B4-BE49-F238E27FC236}">
                <a16:creationId xmlns:a16="http://schemas.microsoft.com/office/drawing/2014/main" id="{FD87FB27-8B0A-4221-83D5-85F8D2DB9020}"/>
              </a:ext>
            </a:extLst>
          </p:cNvPr>
          <p:cNvSpPr/>
          <p:nvPr/>
        </p:nvSpPr>
        <p:spPr>
          <a:xfrm>
            <a:off x="896354" y="2594727"/>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53859AD-0B73-46D1-AB9B-922731390724}"/>
              </a:ext>
            </a:extLst>
          </p:cNvPr>
          <p:cNvSpPr/>
          <p:nvPr/>
        </p:nvSpPr>
        <p:spPr>
          <a:xfrm>
            <a:off x="939125" y="2876767"/>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1A1E9E4-2D6A-4D8B-8231-BB5CC3883626}"/>
              </a:ext>
            </a:extLst>
          </p:cNvPr>
          <p:cNvSpPr/>
          <p:nvPr/>
        </p:nvSpPr>
        <p:spPr>
          <a:xfrm>
            <a:off x="1028816" y="3176002"/>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BE4917A-2C35-4E84-BFA5-DF8146E94132}"/>
              </a:ext>
            </a:extLst>
          </p:cNvPr>
          <p:cNvSpPr/>
          <p:nvPr/>
        </p:nvSpPr>
        <p:spPr>
          <a:xfrm>
            <a:off x="1123049" y="3514138"/>
            <a:ext cx="155748" cy="176798"/>
          </a:xfrm>
          <a:prstGeom prst="rect">
            <a:avLst/>
          </a:prstGeom>
          <a:solidFill>
            <a:srgbClr val="00B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271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childTnLst>
                                </p:cTn>
                              </p:par>
                            </p:childTnLst>
                          </p:cTn>
                        </p:par>
                        <p:par>
                          <p:cTn id="52" fill="hold">
                            <p:stCondLst>
                              <p:cond delay="0"/>
                            </p:stCondLst>
                            <p:childTnLst>
                              <p:par>
                                <p:cTn id="53" presetID="1"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par>
                          <p:cTn id="55" fill="hold">
                            <p:stCondLst>
                              <p:cond delay="0"/>
                            </p:stCondLst>
                            <p:childTnLst>
                              <p:par>
                                <p:cTn id="56" presetID="1"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childTnLst>
                          </p:cTn>
                        </p:par>
                        <p:par>
                          <p:cTn id="58" fill="hold">
                            <p:stCondLst>
                              <p:cond delay="0"/>
                            </p:stCondLst>
                            <p:childTnLst>
                              <p:par>
                                <p:cTn id="59" presetID="1"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childTnLst>
                          </p:cTn>
                        </p:par>
                        <p:par>
                          <p:cTn id="61" fill="hold">
                            <p:stCondLst>
                              <p:cond delay="0"/>
                            </p:stCondLst>
                            <p:childTnLst>
                              <p:par>
                                <p:cTn id="62" presetID="1" presetClass="entr" presetSubtype="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childTnLst>
                                </p:cTn>
                              </p:par>
                            </p:childTnLst>
                          </p:cTn>
                        </p:par>
                        <p:par>
                          <p:cTn id="64" fill="hold">
                            <p:stCondLst>
                              <p:cond delay="0"/>
                            </p:stCondLst>
                            <p:childTnLst>
                              <p:par>
                                <p:cTn id="65" presetID="1" presetClass="entr" presetSubtype="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childTnLst>
                                </p:cTn>
                              </p:par>
                            </p:childTnLst>
                          </p:cTn>
                        </p:par>
                        <p:par>
                          <p:cTn id="67" fill="hold">
                            <p:stCondLst>
                              <p:cond delay="0"/>
                            </p:stCondLst>
                            <p:childTnLst>
                              <p:par>
                                <p:cTn id="68" presetID="1" presetClass="entr" presetSubtype="0" fill="hold" nodeType="afterEffect">
                                  <p:stCondLst>
                                    <p:cond delay="0"/>
                                  </p:stCondLst>
                                  <p:childTnLst>
                                    <p:set>
                                      <p:cBhvr>
                                        <p:cTn id="69" dur="1" fill="hold">
                                          <p:stCondLst>
                                            <p:cond delay="0"/>
                                          </p:stCondLst>
                                        </p:cTn>
                                        <p:tgtEl>
                                          <p:spTgt spid="39"/>
                                        </p:tgtEl>
                                        <p:attrNameLst>
                                          <p:attrName>style.visibility</p:attrName>
                                        </p:attrNameLst>
                                      </p:cBhvr>
                                      <p:to>
                                        <p:strVal val="visible"/>
                                      </p:to>
                                    </p:set>
                                  </p:childTnLst>
                                </p:cTn>
                              </p:par>
                            </p:childTnLst>
                          </p:cTn>
                        </p:par>
                        <p:par>
                          <p:cTn id="70" fill="hold">
                            <p:stCondLst>
                              <p:cond delay="0"/>
                            </p:stCondLst>
                            <p:childTnLst>
                              <p:par>
                                <p:cTn id="71" presetID="1" presetClass="entr" presetSubtype="0"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childTnLst>
                                </p:cTn>
                              </p:par>
                            </p:childTnLst>
                          </p:cTn>
                        </p:par>
                        <p:par>
                          <p:cTn id="73" fill="hold">
                            <p:stCondLst>
                              <p:cond delay="0"/>
                            </p:stCondLst>
                            <p:childTnLst>
                              <p:par>
                                <p:cTn id="74" presetID="1" presetClass="entr" presetSubtype="0"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43"/>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44"/>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17"/>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9" grpId="0" animBg="1"/>
      <p:bldP spid="20" grpId="0" animBg="1"/>
      <p:bldP spid="21" grpId="0" animBg="1"/>
      <p:bldP spid="23" grpId="0" animBg="1"/>
      <p:bldP spid="24" grpId="0" animBg="1"/>
      <p:bldP spid="25" grpId="0" animBg="1"/>
      <p:bldP spid="26" grpId="0" animBg="1"/>
      <p:bldP spid="28" grpId="0" animBg="1"/>
      <p:bldP spid="7" grpId="0" animBg="1"/>
      <p:bldP spid="37" grpId="0" animBg="1"/>
      <p:bldP spid="6" grpId="0" animBg="1"/>
      <p:bldP spid="8" grpId="0" animBg="1"/>
      <p:bldP spid="17" grpId="0" animBg="1"/>
      <p:bldP spid="22" grpId="0" animBg="1"/>
      <p:bldP spid="43" grpId="0" animBg="1"/>
      <p:bldP spid="44" grpId="0" animBg="1"/>
      <p:bldP spid="45"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Understanding Of An “Inland Port”</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680321" y="2177383"/>
            <a:ext cx="11511679" cy="4521127"/>
          </a:xfrm>
        </p:spPr>
        <p:txBody>
          <a:bodyPr>
            <a:normAutofit/>
          </a:bodyPr>
          <a:lstStyle/>
          <a:p>
            <a:pPr>
              <a:buFont typeface="Wingdings" panose="05000000000000000000" pitchFamily="2" charset="2"/>
              <a:buChar char="§"/>
            </a:pPr>
            <a:r>
              <a:rPr lang="en-US" dirty="0">
                <a:solidFill>
                  <a:schemeClr val="bg1"/>
                </a:solidFill>
              </a:rPr>
              <a:t>Common use of the term indicates a facility that is located away from traditional water ports that facilitates international trade through investments in multi-modal transportation assets and promotes value-added services as goods move through the supply chain.</a:t>
            </a:r>
          </a:p>
          <a:p>
            <a:pPr>
              <a:buFont typeface="Wingdings" panose="05000000000000000000" pitchFamily="2" charset="2"/>
              <a:buChar char="§"/>
            </a:pPr>
            <a:r>
              <a:rPr lang="en-US" dirty="0">
                <a:solidFill>
                  <a:schemeClr val="bg1"/>
                </a:solidFill>
              </a:rPr>
              <a:t>The idea behind the California Inland Port System is to take these common facilities and integrate not just the efficient movement of goods, </a:t>
            </a:r>
            <a:r>
              <a:rPr lang="en-US" u="sng" dirty="0">
                <a:solidFill>
                  <a:schemeClr val="bg1"/>
                </a:solidFill>
              </a:rPr>
              <a:t>but “catalyze” an intersection between economic development, sustainable platforms, and next-generation technologies that produce a more resilient and stronger supply chain.</a:t>
            </a:r>
          </a:p>
          <a:p>
            <a:pPr lvl="1"/>
            <a:r>
              <a:rPr lang="en-US" dirty="0">
                <a:solidFill>
                  <a:schemeClr val="bg1"/>
                </a:solidFill>
              </a:rPr>
              <a:t>Creating a system that is multi-dimensional and seamlessly functions as an extension of a seaport.</a:t>
            </a:r>
          </a:p>
          <a:p>
            <a:pPr lvl="1"/>
            <a:r>
              <a:rPr lang="en-US" dirty="0">
                <a:solidFill>
                  <a:schemeClr val="bg1"/>
                </a:solidFill>
              </a:rPr>
              <a:t>Serves the 5</a:t>
            </a:r>
            <a:r>
              <a:rPr lang="en-US" baseline="30000" dirty="0">
                <a:solidFill>
                  <a:schemeClr val="bg1"/>
                </a:solidFill>
              </a:rPr>
              <a:t>th</a:t>
            </a:r>
            <a:r>
              <a:rPr lang="en-US" dirty="0">
                <a:solidFill>
                  <a:schemeClr val="bg1"/>
                </a:solidFill>
              </a:rPr>
              <a:t> largest economy in the world.</a:t>
            </a:r>
          </a:p>
        </p:txBody>
      </p:sp>
    </p:spTree>
    <p:extLst>
      <p:ext uri="{BB962C8B-B14F-4D97-AF65-F5344CB8AC3E}">
        <p14:creationId xmlns:p14="http://schemas.microsoft.com/office/powerpoint/2010/main" val="252805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6014A-632E-A438-E83A-88C34AD26E0F}"/>
              </a:ext>
            </a:extLst>
          </p:cNvPr>
          <p:cNvSpPr>
            <a:spLocks noGrp="1"/>
          </p:cNvSpPr>
          <p:nvPr>
            <p:ph type="title"/>
          </p:nvPr>
        </p:nvSpPr>
        <p:spPr/>
        <p:txBody>
          <a:bodyPr/>
          <a:lstStyle/>
          <a:p>
            <a:r>
              <a:rPr lang="en-US" dirty="0"/>
              <a:t>Two “Elements” of CAIPS-</a:t>
            </a:r>
            <a:br>
              <a:rPr lang="en-US" dirty="0"/>
            </a:br>
            <a:r>
              <a:rPr lang="en-US" dirty="0"/>
              <a:t>Trade Ports/Satellites </a:t>
            </a:r>
          </a:p>
        </p:txBody>
      </p:sp>
      <p:sp>
        <p:nvSpPr>
          <p:cNvPr id="3" name="Content Placeholder 2">
            <a:extLst>
              <a:ext uri="{FF2B5EF4-FFF2-40B4-BE49-F238E27FC236}">
                <a16:creationId xmlns:a16="http://schemas.microsoft.com/office/drawing/2014/main" id="{96CBB73B-C075-C7EA-2894-E9B4890E5FFE}"/>
              </a:ext>
            </a:extLst>
          </p:cNvPr>
          <p:cNvSpPr>
            <a:spLocks noGrp="1"/>
          </p:cNvSpPr>
          <p:nvPr>
            <p:ph idx="1"/>
          </p:nvPr>
        </p:nvSpPr>
        <p:spPr/>
        <p:txBody>
          <a:bodyPr/>
          <a:lstStyle/>
          <a:p>
            <a:r>
              <a:rPr lang="en-US" dirty="0"/>
              <a:t>Total of 4 </a:t>
            </a:r>
            <a:r>
              <a:rPr lang="en-US" dirty="0" err="1"/>
              <a:t>Tradeports</a:t>
            </a:r>
            <a:r>
              <a:rPr lang="en-US" dirty="0"/>
              <a:t> in Study Area (SJV/Sacramento Regions)</a:t>
            </a:r>
          </a:p>
          <a:p>
            <a:r>
              <a:rPr lang="en-US" dirty="0"/>
              <a:t>Intermodal “Rail-Truck” Facilities   </a:t>
            </a:r>
          </a:p>
          <a:p>
            <a:r>
              <a:rPr lang="en-US" dirty="0"/>
              <a:t>Requires proximity to Class One Railroad-State Highway </a:t>
            </a:r>
          </a:p>
          <a:p>
            <a:endParaRPr lang="en-US" dirty="0"/>
          </a:p>
          <a:p>
            <a:r>
              <a:rPr lang="en-US" dirty="0"/>
              <a:t>Total of 9 Satellites- “Truck only”-Truck Charging Facilities</a:t>
            </a:r>
          </a:p>
          <a:p>
            <a:r>
              <a:rPr lang="en-US" dirty="0"/>
              <a:t>Locations based on truck trip generation  </a:t>
            </a:r>
          </a:p>
        </p:txBody>
      </p:sp>
    </p:spTree>
    <p:extLst>
      <p:ext uri="{BB962C8B-B14F-4D97-AF65-F5344CB8AC3E}">
        <p14:creationId xmlns:p14="http://schemas.microsoft.com/office/powerpoint/2010/main" val="1676453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649560" y="629883"/>
            <a:ext cx="10058400" cy="1450757"/>
          </a:xfrm>
        </p:spPr>
        <p:txBody>
          <a:bodyPr>
            <a:normAutofit/>
          </a:bodyPr>
          <a:lstStyle/>
          <a:p>
            <a:r>
              <a:rPr lang="en-US" sz="3600" dirty="0"/>
              <a:t>CAIPS “Trade Ports”</a:t>
            </a:r>
          </a:p>
        </p:txBody>
      </p:sp>
      <p:sp>
        <p:nvSpPr>
          <p:cNvPr id="5" name="Content Placeholder 4">
            <a:extLst>
              <a:ext uri="{FF2B5EF4-FFF2-40B4-BE49-F238E27FC236}">
                <a16:creationId xmlns:a16="http://schemas.microsoft.com/office/drawing/2014/main" id="{DCE2895B-2D0F-443A-A4F0-9B5518806A75}"/>
              </a:ext>
            </a:extLst>
          </p:cNvPr>
          <p:cNvSpPr>
            <a:spLocks noGrp="1"/>
          </p:cNvSpPr>
          <p:nvPr>
            <p:ph idx="1"/>
          </p:nvPr>
        </p:nvSpPr>
        <p:spPr>
          <a:xfrm>
            <a:off x="649560" y="2220580"/>
            <a:ext cx="7228090" cy="4412850"/>
          </a:xfrm>
        </p:spPr>
        <p:txBody>
          <a:bodyPr>
            <a:normAutofit/>
          </a:bodyPr>
          <a:lstStyle/>
          <a:p>
            <a:r>
              <a:rPr lang="en-US" sz="1700" dirty="0" err="1"/>
              <a:t>Tradeports</a:t>
            </a:r>
            <a:r>
              <a:rPr lang="en-US" sz="1700" dirty="0"/>
              <a:t> are rail-truck facilities that focus on the “intermodal” movement of goods----Imports/Exports </a:t>
            </a:r>
          </a:p>
          <a:p>
            <a:r>
              <a:rPr lang="en-US" sz="1700" dirty="0"/>
              <a:t>The Union Pacific and Burlington Northern Santa Fe railroads are Class One and generally run parallel to State Route 99 through the SJV and Sacramento regions.</a:t>
            </a:r>
          </a:p>
          <a:p>
            <a:r>
              <a:rPr lang="en-US" sz="1700" dirty="0"/>
              <a:t>The trucking element side of a </a:t>
            </a:r>
            <a:r>
              <a:rPr lang="en-US" sz="1700" dirty="0" err="1"/>
              <a:t>Tradeport</a:t>
            </a:r>
            <a:r>
              <a:rPr lang="en-US" sz="1700" dirty="0"/>
              <a:t> is called a Truck Mobility Complex  </a:t>
            </a:r>
          </a:p>
          <a:p>
            <a:r>
              <a:rPr lang="en-US" sz="1700" dirty="0" err="1"/>
              <a:t>Tradeports</a:t>
            </a:r>
            <a:r>
              <a:rPr lang="en-US" sz="1700" dirty="0"/>
              <a:t> will utilize “sustainable” energy (battery/hydrogen)  </a:t>
            </a:r>
          </a:p>
          <a:p>
            <a:r>
              <a:rPr lang="en-US" sz="1700" dirty="0" err="1"/>
              <a:t>Tradeports</a:t>
            </a:r>
            <a:r>
              <a:rPr lang="en-US" sz="1700" dirty="0"/>
              <a:t> </a:t>
            </a:r>
            <a:r>
              <a:rPr lang="en-US" sz="1700" u="sng" dirty="0"/>
              <a:t>must</a:t>
            </a:r>
            <a:r>
              <a:rPr lang="en-US" sz="1700" dirty="0"/>
              <a:t> be located adjacent to a Class One railroad and a state highway or significant local road </a:t>
            </a:r>
          </a:p>
          <a:p>
            <a:r>
              <a:rPr lang="en-US" sz="1700" dirty="0" err="1"/>
              <a:t>Tradeports</a:t>
            </a:r>
            <a:r>
              <a:rPr lang="en-US" sz="1700" dirty="0"/>
              <a:t> will be selected based on a set of evaluation criteria that places a priority on private sector needs-rail, shippers, trucking, etc.    but will also take public sector issues into account</a:t>
            </a:r>
          </a:p>
          <a:p>
            <a:r>
              <a:rPr lang="en-US" sz="1700" dirty="0" err="1"/>
              <a:t>Tradeports</a:t>
            </a:r>
            <a:r>
              <a:rPr lang="en-US" sz="1700" dirty="0"/>
              <a:t> will also have Truck Charging Facilities (battery/hydrogen) that are “not” dependent on the intermodal (rail/truck) dimension   </a:t>
            </a:r>
          </a:p>
          <a:p>
            <a:endParaRPr lang="en-US" sz="1700" dirty="0"/>
          </a:p>
          <a:p>
            <a:endParaRPr lang="en-US" sz="1700" dirty="0"/>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3AF541-EAE1-4F84-9CA5-C723B3F586B5}"/>
              </a:ext>
            </a:extLst>
          </p:cNvPr>
          <p:cNvSpPr/>
          <p:nvPr/>
        </p:nvSpPr>
        <p:spPr>
          <a:xfrm>
            <a:off x="9442524" y="4118532"/>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3A56302-1F3E-44EB-BE2E-8EF73411C3C2}"/>
              </a:ext>
            </a:extLst>
          </p:cNvPr>
          <p:cNvSpPr/>
          <p:nvPr/>
        </p:nvSpPr>
        <p:spPr>
          <a:xfrm>
            <a:off x="9739586" y="4533599"/>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92821F-A514-42C2-8BEA-31C42429132B}"/>
              </a:ext>
            </a:extLst>
          </p:cNvPr>
          <p:cNvSpPr/>
          <p:nvPr/>
        </p:nvSpPr>
        <p:spPr>
          <a:xfrm>
            <a:off x="10037829" y="4998584"/>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F976B00-8992-4F16-811C-70FCE43DA131}"/>
              </a:ext>
            </a:extLst>
          </p:cNvPr>
          <p:cNvSpPr/>
          <p:nvPr/>
        </p:nvSpPr>
        <p:spPr>
          <a:xfrm>
            <a:off x="9196675" y="3654731"/>
            <a:ext cx="223284" cy="255181"/>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20853" y="4008005"/>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spTree>
    <p:extLst>
      <p:ext uri="{BB962C8B-B14F-4D97-AF65-F5344CB8AC3E}">
        <p14:creationId xmlns:p14="http://schemas.microsoft.com/office/powerpoint/2010/main" val="13668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1" grpId="0" animBg="1"/>
      <p:bldP spid="12" grpId="0" animBg="1"/>
      <p:bldP spid="13" grpId="0" animBg="1"/>
      <p:bldP spid="2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6BE-3EF2-4B3C-AFB3-CA1F5E8091BA}"/>
              </a:ext>
            </a:extLst>
          </p:cNvPr>
          <p:cNvSpPr>
            <a:spLocks noGrp="1"/>
          </p:cNvSpPr>
          <p:nvPr>
            <p:ph type="title"/>
          </p:nvPr>
        </p:nvSpPr>
        <p:spPr>
          <a:xfrm>
            <a:off x="1311108" y="477314"/>
            <a:ext cx="7995667" cy="1659959"/>
          </a:xfrm>
        </p:spPr>
        <p:txBody>
          <a:bodyPr>
            <a:normAutofit/>
          </a:bodyPr>
          <a:lstStyle/>
          <a:p>
            <a:pPr algn="ctr"/>
            <a:r>
              <a:rPr lang="en-US" sz="3600" dirty="0"/>
              <a:t>CAIPS “Satellites”</a:t>
            </a:r>
          </a:p>
        </p:txBody>
      </p:sp>
      <p:sp>
        <p:nvSpPr>
          <p:cNvPr id="6" name="TextBox 5">
            <a:extLst>
              <a:ext uri="{FF2B5EF4-FFF2-40B4-BE49-F238E27FC236}">
                <a16:creationId xmlns:a16="http://schemas.microsoft.com/office/drawing/2014/main" id="{15A93477-931B-4BB9-BB73-E3EB5314C7E8}"/>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0242" name="Picture 2" descr="See the source image">
            <a:extLst>
              <a:ext uri="{FF2B5EF4-FFF2-40B4-BE49-F238E27FC236}">
                <a16:creationId xmlns:a16="http://schemas.microsoft.com/office/drawing/2014/main" id="{E042F962-9920-4C7F-89BC-456DB6F1C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3658" y="1988288"/>
            <a:ext cx="4308342" cy="4869712"/>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E6B66B1-5873-41F4-B446-1C94C0444A3C}"/>
              </a:ext>
            </a:extLst>
          </p:cNvPr>
          <p:cNvSpPr/>
          <p:nvPr/>
        </p:nvSpPr>
        <p:spPr>
          <a:xfrm>
            <a:off x="9974034" y="5805377"/>
            <a:ext cx="138224" cy="15948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8EE428A-8F59-4B4E-9FDF-B6646C66F059}"/>
              </a:ext>
            </a:extLst>
          </p:cNvPr>
          <p:cNvSpPr/>
          <p:nvPr/>
        </p:nvSpPr>
        <p:spPr>
          <a:xfrm>
            <a:off x="9527485" y="378069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21DE0E7-1E8E-4DBB-981A-3F350C9B497D}"/>
              </a:ext>
            </a:extLst>
          </p:cNvPr>
          <p:cNvSpPr/>
          <p:nvPr/>
        </p:nvSpPr>
        <p:spPr>
          <a:xfrm>
            <a:off x="9793767" y="4875510"/>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AE56AB9-DC05-4FB9-A1B0-1D1C460EE0FC}"/>
              </a:ext>
            </a:extLst>
          </p:cNvPr>
          <p:cNvSpPr/>
          <p:nvPr/>
        </p:nvSpPr>
        <p:spPr>
          <a:xfrm>
            <a:off x="9778793" y="4196645"/>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1AC065-D0A8-474D-A31B-950680D324B7}"/>
              </a:ext>
            </a:extLst>
          </p:cNvPr>
          <p:cNvSpPr/>
          <p:nvPr/>
        </p:nvSpPr>
        <p:spPr>
          <a:xfrm>
            <a:off x="10169739" y="4806157"/>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54E2204-CFDC-4AAD-B516-B4F8B4BA01A6}"/>
              </a:ext>
            </a:extLst>
          </p:cNvPr>
          <p:cNvSpPr/>
          <p:nvPr/>
        </p:nvSpPr>
        <p:spPr>
          <a:xfrm>
            <a:off x="9505994" y="4423214"/>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0721FF-7C60-4B5E-8E71-04AE4B8D9080}"/>
              </a:ext>
            </a:extLst>
          </p:cNvPr>
          <p:cNvSpPr/>
          <p:nvPr/>
        </p:nvSpPr>
        <p:spPr>
          <a:xfrm>
            <a:off x="9239693" y="3953312"/>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F222212-0EBF-4AFC-8284-7FDDBD1E4C0A}"/>
              </a:ext>
            </a:extLst>
          </p:cNvPr>
          <p:cNvSpPr/>
          <p:nvPr/>
        </p:nvSpPr>
        <p:spPr>
          <a:xfrm>
            <a:off x="10037829" y="4487821"/>
            <a:ext cx="137249" cy="129215"/>
          </a:xfrm>
          <a:prstGeom prst="rect">
            <a:avLst/>
          </a:prstGeom>
          <a:solidFill>
            <a:schemeClr val="bg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DD939E0-35DA-42A2-BAE3-A1313F9B9BA0}"/>
              </a:ext>
            </a:extLst>
          </p:cNvPr>
          <p:cNvSpPr/>
          <p:nvPr/>
        </p:nvSpPr>
        <p:spPr>
          <a:xfrm rot="3410238">
            <a:off x="8462615" y="4009376"/>
            <a:ext cx="2632356" cy="922631"/>
          </a:xfrm>
          <a:prstGeom prst="ellipse">
            <a:avLst/>
          </a:prstGeom>
          <a:solidFill>
            <a:srgbClr val="FFFF00">
              <a:alpha val="5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B4B4FE9-A105-41C2-8381-AAF12E54CE5C}"/>
              </a:ext>
            </a:extLst>
          </p:cNvPr>
          <p:cNvSpPr/>
          <p:nvPr/>
        </p:nvSpPr>
        <p:spPr>
          <a:xfrm>
            <a:off x="9306775" y="3654731"/>
            <a:ext cx="1020726" cy="2147777"/>
          </a:xfrm>
          <a:custGeom>
            <a:avLst/>
            <a:gdLst>
              <a:gd name="connsiteX0" fmla="*/ 786810 w 1020726"/>
              <a:gd name="connsiteY0" fmla="*/ 2147777 h 2147777"/>
              <a:gd name="connsiteX1" fmla="*/ 978196 w 1020726"/>
              <a:gd name="connsiteY1" fmla="*/ 1913861 h 2147777"/>
              <a:gd name="connsiteX2" fmla="*/ 1020726 w 1020726"/>
              <a:gd name="connsiteY2" fmla="*/ 1658680 h 2147777"/>
              <a:gd name="connsiteX3" fmla="*/ 850605 w 1020726"/>
              <a:gd name="connsiteY3" fmla="*/ 1392866 h 2147777"/>
              <a:gd name="connsiteX4" fmla="*/ 648586 w 1020726"/>
              <a:gd name="connsiteY4" fmla="*/ 1031359 h 2147777"/>
              <a:gd name="connsiteX5" fmla="*/ 499730 w 1020726"/>
              <a:gd name="connsiteY5" fmla="*/ 861238 h 2147777"/>
              <a:gd name="connsiteX6" fmla="*/ 223284 w 1020726"/>
              <a:gd name="connsiteY6" fmla="*/ 457200 h 2147777"/>
              <a:gd name="connsiteX7" fmla="*/ 0 w 1020726"/>
              <a:gd name="connsiteY7" fmla="*/ 63796 h 2147777"/>
              <a:gd name="connsiteX8" fmla="*/ 21265 w 1020726"/>
              <a:gd name="connsiteY8" fmla="*/ 0 h 2147777"/>
              <a:gd name="connsiteX9" fmla="*/ 21265 w 1020726"/>
              <a:gd name="connsiteY9" fmla="*/ 0 h 214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0726" h="2147777">
                <a:moveTo>
                  <a:pt x="786810" y="2147777"/>
                </a:moveTo>
                <a:lnTo>
                  <a:pt x="978196" y="1913861"/>
                </a:lnTo>
                <a:lnTo>
                  <a:pt x="1020726" y="1658680"/>
                </a:lnTo>
                <a:lnTo>
                  <a:pt x="850605" y="1392866"/>
                </a:lnTo>
                <a:lnTo>
                  <a:pt x="648586" y="1031359"/>
                </a:lnTo>
                <a:lnTo>
                  <a:pt x="499730" y="861238"/>
                </a:lnTo>
                <a:lnTo>
                  <a:pt x="223284" y="457200"/>
                </a:lnTo>
                <a:lnTo>
                  <a:pt x="0" y="63796"/>
                </a:lnTo>
                <a:lnTo>
                  <a:pt x="21265" y="0"/>
                </a:lnTo>
                <a:lnTo>
                  <a:pt x="21265"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85B0EF85-42F0-79F8-8001-683AA17162E9}"/>
              </a:ext>
            </a:extLst>
          </p:cNvPr>
          <p:cNvCxnSpPr>
            <a:cxnSpLocks/>
          </p:cNvCxnSpPr>
          <p:nvPr/>
        </p:nvCxnSpPr>
        <p:spPr>
          <a:xfrm>
            <a:off x="9739586" y="3019647"/>
            <a:ext cx="1319210" cy="21212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204DA5A-6E09-D8AA-F371-C1059B621293}"/>
              </a:ext>
            </a:extLst>
          </p:cNvPr>
          <p:cNvSpPr txBox="1"/>
          <p:nvPr/>
        </p:nvSpPr>
        <p:spPr>
          <a:xfrm rot="19700093">
            <a:off x="10318408" y="2826501"/>
            <a:ext cx="1626782" cy="1569660"/>
          </a:xfrm>
          <a:prstGeom prst="rect">
            <a:avLst/>
          </a:prstGeom>
          <a:noFill/>
        </p:spPr>
        <p:txBody>
          <a:bodyPr wrap="square" rtlCol="0">
            <a:spAutoFit/>
          </a:bodyPr>
          <a:lstStyle/>
          <a:p>
            <a:r>
              <a:rPr lang="en-US" sz="1600" dirty="0">
                <a:solidFill>
                  <a:schemeClr val="bg1"/>
                </a:solidFill>
              </a:rPr>
              <a:t>Equivalent Distance From Washington DC to Boston Through  7 States and DC</a:t>
            </a:r>
          </a:p>
        </p:txBody>
      </p:sp>
      <p:pic>
        <p:nvPicPr>
          <p:cNvPr id="7" name="Picture 6" descr="Map&#10;&#10;Description automatically generated">
            <a:extLst>
              <a:ext uri="{FF2B5EF4-FFF2-40B4-BE49-F238E27FC236}">
                <a16:creationId xmlns:a16="http://schemas.microsoft.com/office/drawing/2014/main" id="{D2EACAD8-49EB-9AFC-6E11-FC6377D3501F}"/>
              </a:ext>
            </a:extLst>
          </p:cNvPr>
          <p:cNvPicPr>
            <a:picLocks noChangeAspect="1"/>
          </p:cNvPicPr>
          <p:nvPr/>
        </p:nvPicPr>
        <p:blipFill rotWithShape="1">
          <a:blip r:embed="rId3"/>
          <a:srcRect l="2589" t="1638" r="2865" b="2594"/>
          <a:stretch/>
        </p:blipFill>
        <p:spPr>
          <a:xfrm>
            <a:off x="3236208" y="2082849"/>
            <a:ext cx="3340394" cy="4574558"/>
          </a:xfrm>
          <a:prstGeom prst="rect">
            <a:avLst/>
          </a:prstGeom>
        </p:spPr>
      </p:pic>
      <p:sp>
        <p:nvSpPr>
          <p:cNvPr id="5" name="Content Placeholder 4">
            <a:extLst>
              <a:ext uri="{FF2B5EF4-FFF2-40B4-BE49-F238E27FC236}">
                <a16:creationId xmlns:a16="http://schemas.microsoft.com/office/drawing/2014/main" id="{DCE2895B-2D0F-443A-A4F0-9B5518806A75}"/>
              </a:ext>
            </a:extLst>
          </p:cNvPr>
          <p:cNvSpPr>
            <a:spLocks noGrp="1"/>
          </p:cNvSpPr>
          <p:nvPr>
            <p:ph idx="1"/>
          </p:nvPr>
        </p:nvSpPr>
        <p:spPr>
          <a:xfrm>
            <a:off x="277352" y="2580103"/>
            <a:ext cx="2862513" cy="3887573"/>
          </a:xfrm>
        </p:spPr>
        <p:txBody>
          <a:bodyPr>
            <a:normAutofit/>
          </a:bodyPr>
          <a:lstStyle/>
          <a:p>
            <a:r>
              <a:rPr lang="en-US" sz="1700" dirty="0">
                <a:solidFill>
                  <a:schemeClr val="bg1"/>
                </a:solidFill>
              </a:rPr>
              <a:t>Inland Port “Satellites” are not required to be located adjacent to a Class One railroad</a:t>
            </a:r>
          </a:p>
          <a:p>
            <a:r>
              <a:rPr lang="en-US" sz="1700" dirty="0">
                <a:solidFill>
                  <a:schemeClr val="bg1"/>
                </a:solidFill>
              </a:rPr>
              <a:t>The purpose of the Inland Port satellites is to serve as network of electric truck charging facilities strategically located throughout the two regions</a:t>
            </a:r>
          </a:p>
          <a:p>
            <a:pPr marL="0" indent="0">
              <a:buNone/>
            </a:pPr>
            <a:endParaRPr lang="en-US" sz="1700" dirty="0">
              <a:solidFill>
                <a:schemeClr val="bg1"/>
              </a:solidFill>
            </a:endParaRPr>
          </a:p>
        </p:txBody>
      </p:sp>
    </p:spTree>
    <p:extLst>
      <p:ext uri="{BB962C8B-B14F-4D97-AF65-F5344CB8AC3E}">
        <p14:creationId xmlns:p14="http://schemas.microsoft.com/office/powerpoint/2010/main" val="36604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5" grpId="0" animBg="1"/>
      <p:bldP spid="16" grpId="0" animBg="1"/>
      <p:bldP spid="17" grpId="0" animBg="1"/>
      <p:bldP spid="18" grpId="0" animBg="1"/>
      <p:bldP spid="19" grpId="0" animBg="1"/>
      <p:bldP spid="20" grpId="0" animBg="1"/>
      <p:bldP spid="13" grpId="0" animBg="1"/>
      <p:bldP spid="22" grpId="0" animBg="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4B6E1D-5CE7-4A59-9C21-52EF3F634031}"/>
              </a:ext>
            </a:extLst>
          </p:cNvPr>
          <p:cNvSpPr/>
          <p:nvPr/>
        </p:nvSpPr>
        <p:spPr>
          <a:xfrm>
            <a:off x="1079756" y="2386527"/>
            <a:ext cx="4211782" cy="3883755"/>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solidFill>
                  <a:schemeClr val="bg1"/>
                </a:solidFill>
              </a:rPr>
              <a:t>TradePort                                 Logistics and Investment Zone</a:t>
            </a:r>
          </a:p>
          <a:p>
            <a:pPr algn="ctr"/>
            <a:r>
              <a:rPr lang="en-US" dirty="0">
                <a:solidFill>
                  <a:schemeClr val="bg1"/>
                </a:solidFill>
              </a:rPr>
              <a:t>6000 ac*</a:t>
            </a:r>
          </a:p>
        </p:txBody>
      </p:sp>
      <p:sp>
        <p:nvSpPr>
          <p:cNvPr id="2" name="Title 1">
            <a:extLst>
              <a:ext uri="{FF2B5EF4-FFF2-40B4-BE49-F238E27FC236}">
                <a16:creationId xmlns:a16="http://schemas.microsoft.com/office/drawing/2014/main" id="{B0A3DE58-3E5B-4665-93E8-5B14F46225B5}"/>
              </a:ext>
            </a:extLst>
          </p:cNvPr>
          <p:cNvSpPr>
            <a:spLocks noGrp="1"/>
          </p:cNvSpPr>
          <p:nvPr>
            <p:ph type="title"/>
          </p:nvPr>
        </p:nvSpPr>
        <p:spPr>
          <a:xfrm>
            <a:off x="658176" y="621884"/>
            <a:ext cx="9404723" cy="1400530"/>
          </a:xfrm>
        </p:spPr>
        <p:txBody>
          <a:bodyPr/>
          <a:lstStyle/>
          <a:p>
            <a:r>
              <a:rPr lang="en-US" sz="3600" dirty="0"/>
              <a:t>CAIPS </a:t>
            </a:r>
            <a:r>
              <a:rPr lang="en-US" sz="3600" dirty="0" err="1"/>
              <a:t>TradePort</a:t>
            </a:r>
            <a:r>
              <a:rPr lang="en-US" sz="3600" dirty="0"/>
              <a:t> Hubs-Satellites</a:t>
            </a:r>
          </a:p>
        </p:txBody>
      </p:sp>
      <p:sp>
        <p:nvSpPr>
          <p:cNvPr id="4" name="Rectangle 3">
            <a:extLst>
              <a:ext uri="{FF2B5EF4-FFF2-40B4-BE49-F238E27FC236}">
                <a16:creationId xmlns:a16="http://schemas.microsoft.com/office/drawing/2014/main" id="{AB008DDD-BFC1-4297-A8EB-8B752FDC24A0}"/>
              </a:ext>
            </a:extLst>
          </p:cNvPr>
          <p:cNvSpPr/>
          <p:nvPr/>
        </p:nvSpPr>
        <p:spPr>
          <a:xfrm>
            <a:off x="2404126" y="3763534"/>
            <a:ext cx="1559528" cy="1000481"/>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rPr>
              <a:t>TradePort Logistics Core</a:t>
            </a:r>
          </a:p>
          <a:p>
            <a:pPr algn="ctr"/>
            <a:r>
              <a:rPr lang="en-US" sz="1600" dirty="0">
                <a:solidFill>
                  <a:schemeClr val="bg1"/>
                </a:solidFill>
              </a:rPr>
              <a:t>300 ac</a:t>
            </a:r>
            <a:endParaRPr lang="en-US" dirty="0">
              <a:solidFill>
                <a:schemeClr val="bg1"/>
              </a:solidFill>
            </a:endParaRPr>
          </a:p>
        </p:txBody>
      </p:sp>
      <p:sp>
        <p:nvSpPr>
          <p:cNvPr id="6" name="Rectangle 5">
            <a:extLst>
              <a:ext uri="{FF2B5EF4-FFF2-40B4-BE49-F238E27FC236}">
                <a16:creationId xmlns:a16="http://schemas.microsoft.com/office/drawing/2014/main" id="{62F10C5A-4943-4B65-B0D3-107109DEC5E9}"/>
              </a:ext>
            </a:extLst>
          </p:cNvPr>
          <p:cNvSpPr/>
          <p:nvPr/>
        </p:nvSpPr>
        <p:spPr>
          <a:xfrm>
            <a:off x="9244701" y="2909854"/>
            <a:ext cx="825244"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6273793-9EFC-4111-9B3C-C53D36054CEE}"/>
              </a:ext>
            </a:extLst>
          </p:cNvPr>
          <p:cNvSpPr/>
          <p:nvPr/>
        </p:nvSpPr>
        <p:spPr>
          <a:xfrm>
            <a:off x="9250622" y="3524258"/>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2247DAA-802C-4519-BFB2-7DFDB0076F98}"/>
              </a:ext>
            </a:extLst>
          </p:cNvPr>
          <p:cNvSpPr/>
          <p:nvPr/>
        </p:nvSpPr>
        <p:spPr>
          <a:xfrm>
            <a:off x="9237658" y="4125715"/>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C69EBFD-617D-420D-A93D-C33E8598CB23}"/>
              </a:ext>
            </a:extLst>
          </p:cNvPr>
          <p:cNvSpPr/>
          <p:nvPr/>
        </p:nvSpPr>
        <p:spPr>
          <a:xfrm>
            <a:off x="9244701" y="4779669"/>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B2DF6FF-206A-410E-9140-F94931FF821C}"/>
              </a:ext>
            </a:extLst>
          </p:cNvPr>
          <p:cNvSpPr/>
          <p:nvPr/>
        </p:nvSpPr>
        <p:spPr>
          <a:xfrm>
            <a:off x="9237658" y="5455734"/>
            <a:ext cx="825241"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E4E7752-543F-4538-859D-358FEFFF0E96}"/>
              </a:ext>
            </a:extLst>
          </p:cNvPr>
          <p:cNvSpPr/>
          <p:nvPr/>
        </p:nvSpPr>
        <p:spPr>
          <a:xfrm>
            <a:off x="9224610" y="6138265"/>
            <a:ext cx="825240"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E558BF-13AA-45D1-AFF6-33AA1D8CD9DF}"/>
              </a:ext>
            </a:extLst>
          </p:cNvPr>
          <p:cNvSpPr/>
          <p:nvPr/>
        </p:nvSpPr>
        <p:spPr>
          <a:xfrm>
            <a:off x="9244702" y="2306892"/>
            <a:ext cx="825243" cy="4156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1DDCBF5-9C45-4289-903F-8869788DF85E}"/>
              </a:ext>
            </a:extLst>
          </p:cNvPr>
          <p:cNvSpPr txBox="1"/>
          <p:nvPr/>
        </p:nvSpPr>
        <p:spPr>
          <a:xfrm>
            <a:off x="10479304" y="4005238"/>
            <a:ext cx="2080696" cy="646331"/>
          </a:xfrm>
          <a:prstGeom prst="rect">
            <a:avLst/>
          </a:prstGeom>
          <a:noFill/>
        </p:spPr>
        <p:txBody>
          <a:bodyPr wrap="square" rtlCol="0">
            <a:spAutoFit/>
          </a:bodyPr>
          <a:lstStyle/>
          <a:p>
            <a:r>
              <a:rPr lang="en-US" dirty="0">
                <a:solidFill>
                  <a:srgbClr val="00B050"/>
                </a:solidFill>
              </a:rPr>
              <a:t>  </a:t>
            </a:r>
            <a:r>
              <a:rPr lang="en-US" dirty="0">
                <a:solidFill>
                  <a:schemeClr val="bg1"/>
                </a:solidFill>
              </a:rPr>
              <a:t>Satellite TradePorts</a:t>
            </a:r>
          </a:p>
        </p:txBody>
      </p:sp>
      <p:cxnSp>
        <p:nvCxnSpPr>
          <p:cNvPr id="15" name="Straight Connector 14">
            <a:extLst>
              <a:ext uri="{FF2B5EF4-FFF2-40B4-BE49-F238E27FC236}">
                <a16:creationId xmlns:a16="http://schemas.microsoft.com/office/drawing/2014/main" id="{A427FD2D-9FF4-4841-9C86-BCD0848BE9FF}"/>
              </a:ext>
            </a:extLst>
          </p:cNvPr>
          <p:cNvCxnSpPr>
            <a:cxnSpLocks/>
            <a:stCxn id="5" idx="3"/>
          </p:cNvCxnSpPr>
          <p:nvPr/>
        </p:nvCxnSpPr>
        <p:spPr>
          <a:xfrm flipV="1">
            <a:off x="5291538" y="4328404"/>
            <a:ext cx="3931229"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7F7EE77-7F09-4EC5-8D44-53BEEA803F6D}"/>
              </a:ext>
            </a:extLst>
          </p:cNvPr>
          <p:cNvCxnSpPr>
            <a:cxnSpLocks/>
          </p:cNvCxnSpPr>
          <p:nvPr/>
        </p:nvCxnSpPr>
        <p:spPr>
          <a:xfrm>
            <a:off x="8381997" y="2463444"/>
            <a:ext cx="0" cy="38837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4403F11-3BFC-4FF3-80E6-56371DEF4B48}"/>
              </a:ext>
            </a:extLst>
          </p:cNvPr>
          <p:cNvCxnSpPr>
            <a:cxnSpLocks/>
          </p:cNvCxnSpPr>
          <p:nvPr/>
        </p:nvCxnSpPr>
        <p:spPr>
          <a:xfrm>
            <a:off x="8359820" y="2492979"/>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C32E44-2D5F-4303-BB39-3F0825C6D2D9}"/>
              </a:ext>
            </a:extLst>
          </p:cNvPr>
          <p:cNvCxnSpPr>
            <a:cxnSpLocks/>
          </p:cNvCxnSpPr>
          <p:nvPr/>
        </p:nvCxnSpPr>
        <p:spPr>
          <a:xfrm>
            <a:off x="8369540" y="31355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39270F4-B42E-476D-8E94-34CF76B31484}"/>
              </a:ext>
            </a:extLst>
          </p:cNvPr>
          <p:cNvCxnSpPr>
            <a:cxnSpLocks/>
          </p:cNvCxnSpPr>
          <p:nvPr/>
        </p:nvCxnSpPr>
        <p:spPr>
          <a:xfrm>
            <a:off x="8373815" y="3796056"/>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F97F40C-3070-416E-BF5F-001CAB0554D3}"/>
              </a:ext>
            </a:extLst>
          </p:cNvPr>
          <p:cNvCxnSpPr>
            <a:cxnSpLocks/>
          </p:cNvCxnSpPr>
          <p:nvPr/>
        </p:nvCxnSpPr>
        <p:spPr>
          <a:xfrm>
            <a:off x="8317289" y="57104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92371EC-6AA4-46CE-A459-E717304BE8E6}"/>
              </a:ext>
            </a:extLst>
          </p:cNvPr>
          <p:cNvCxnSpPr>
            <a:cxnSpLocks/>
          </p:cNvCxnSpPr>
          <p:nvPr/>
        </p:nvCxnSpPr>
        <p:spPr>
          <a:xfrm>
            <a:off x="8325660" y="5034530"/>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7820ECC-4D20-4B97-BBC8-E02452FCD058}"/>
              </a:ext>
            </a:extLst>
          </p:cNvPr>
          <p:cNvCxnSpPr>
            <a:cxnSpLocks/>
          </p:cNvCxnSpPr>
          <p:nvPr/>
        </p:nvCxnSpPr>
        <p:spPr>
          <a:xfrm>
            <a:off x="8366911" y="6354087"/>
            <a:ext cx="914400" cy="90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D028FC0-55FC-4103-9E36-5ADC43B105AB}"/>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sp>
        <p:nvSpPr>
          <p:cNvPr id="23" name="TextBox 22">
            <a:extLst>
              <a:ext uri="{FF2B5EF4-FFF2-40B4-BE49-F238E27FC236}">
                <a16:creationId xmlns:a16="http://schemas.microsoft.com/office/drawing/2014/main" id="{BE7E09B7-A7D5-6173-10FB-BB14E6AACB3E}"/>
              </a:ext>
            </a:extLst>
          </p:cNvPr>
          <p:cNvSpPr txBox="1"/>
          <p:nvPr/>
        </p:nvSpPr>
        <p:spPr>
          <a:xfrm>
            <a:off x="1020716" y="6499348"/>
            <a:ext cx="4270822" cy="307777"/>
          </a:xfrm>
          <a:prstGeom prst="rect">
            <a:avLst/>
          </a:prstGeom>
          <a:noFill/>
        </p:spPr>
        <p:txBody>
          <a:bodyPr wrap="square" rtlCol="0">
            <a:spAutoFit/>
          </a:bodyPr>
          <a:lstStyle/>
          <a:p>
            <a:r>
              <a:rPr lang="en-US" sz="1400" dirty="0">
                <a:solidFill>
                  <a:schemeClr val="bg1"/>
                </a:solidFill>
              </a:rPr>
              <a:t>*Depending on location</a:t>
            </a:r>
          </a:p>
        </p:txBody>
      </p:sp>
    </p:spTree>
    <p:extLst>
      <p:ext uri="{BB962C8B-B14F-4D97-AF65-F5344CB8AC3E}">
        <p14:creationId xmlns:p14="http://schemas.microsoft.com/office/powerpoint/2010/main" val="98314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F920E-9632-4798-89C1-1C05C22A8393}"/>
              </a:ext>
            </a:extLst>
          </p:cNvPr>
          <p:cNvSpPr>
            <a:spLocks noGrp="1"/>
          </p:cNvSpPr>
          <p:nvPr>
            <p:ph type="title"/>
          </p:nvPr>
        </p:nvSpPr>
        <p:spPr>
          <a:xfrm>
            <a:off x="676376" y="745553"/>
            <a:ext cx="9404723" cy="1400530"/>
          </a:xfrm>
        </p:spPr>
        <p:txBody>
          <a:bodyPr/>
          <a:lstStyle/>
          <a:p>
            <a:r>
              <a:rPr lang="en-US" sz="3600" dirty="0"/>
              <a:t>TradePort Logistics Core </a:t>
            </a:r>
          </a:p>
        </p:txBody>
      </p:sp>
      <p:pic>
        <p:nvPicPr>
          <p:cNvPr id="8" name="Picture 7">
            <a:extLst>
              <a:ext uri="{FF2B5EF4-FFF2-40B4-BE49-F238E27FC236}">
                <a16:creationId xmlns:a16="http://schemas.microsoft.com/office/drawing/2014/main" id="{89E1E370-65A0-46C6-8529-9BFB476996BF}"/>
              </a:ext>
            </a:extLst>
          </p:cNvPr>
          <p:cNvPicPr>
            <a:picLocks noChangeAspect="1"/>
          </p:cNvPicPr>
          <p:nvPr/>
        </p:nvPicPr>
        <p:blipFill>
          <a:blip r:embed="rId2"/>
          <a:stretch>
            <a:fillRect/>
          </a:stretch>
        </p:blipFill>
        <p:spPr>
          <a:xfrm>
            <a:off x="1669311" y="2168730"/>
            <a:ext cx="8719501" cy="4079669"/>
          </a:xfrm>
          <a:prstGeom prst="rect">
            <a:avLst/>
          </a:prstGeom>
        </p:spPr>
      </p:pic>
      <p:sp>
        <p:nvSpPr>
          <p:cNvPr id="9" name="Rectangle 8">
            <a:extLst>
              <a:ext uri="{FF2B5EF4-FFF2-40B4-BE49-F238E27FC236}">
                <a16:creationId xmlns:a16="http://schemas.microsoft.com/office/drawing/2014/main" id="{A32FD5DB-E4BA-4195-BA52-D3D1369FCEED}"/>
              </a:ext>
            </a:extLst>
          </p:cNvPr>
          <p:cNvSpPr/>
          <p:nvPr/>
        </p:nvSpPr>
        <p:spPr>
          <a:xfrm>
            <a:off x="1669310" y="2168730"/>
            <a:ext cx="8719503" cy="2015343"/>
          </a:xfrm>
          <a:prstGeom prst="rect">
            <a:avLst/>
          </a:prstGeom>
          <a:solidFill>
            <a:srgbClr val="00B0F0">
              <a:alpha val="69804"/>
            </a:srgb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rPr>
              <a:t>Rail Intermodal</a:t>
            </a:r>
          </a:p>
        </p:txBody>
      </p:sp>
      <p:sp>
        <p:nvSpPr>
          <p:cNvPr id="10" name="Rectangle 9">
            <a:extLst>
              <a:ext uri="{FF2B5EF4-FFF2-40B4-BE49-F238E27FC236}">
                <a16:creationId xmlns:a16="http://schemas.microsoft.com/office/drawing/2014/main" id="{95295368-6124-414A-8C89-95F759733769}"/>
              </a:ext>
            </a:extLst>
          </p:cNvPr>
          <p:cNvSpPr/>
          <p:nvPr/>
        </p:nvSpPr>
        <p:spPr>
          <a:xfrm>
            <a:off x="1669309" y="4184073"/>
            <a:ext cx="8719504" cy="2134971"/>
          </a:xfrm>
          <a:prstGeom prst="rect">
            <a:avLst/>
          </a:prstGeom>
          <a:solidFill>
            <a:srgbClr val="00B0F0">
              <a:alpha val="65098"/>
            </a:srgb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1"/>
                </a:solidFill>
              </a:rPr>
              <a:t>Truck Mobility Complex</a:t>
            </a:r>
          </a:p>
        </p:txBody>
      </p:sp>
      <p:sp>
        <p:nvSpPr>
          <p:cNvPr id="13" name="TextBox 12">
            <a:extLst>
              <a:ext uri="{FF2B5EF4-FFF2-40B4-BE49-F238E27FC236}">
                <a16:creationId xmlns:a16="http://schemas.microsoft.com/office/drawing/2014/main" id="{028E8EC8-8877-432D-8F76-560AC507564D}"/>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spTree>
    <p:extLst>
      <p:ext uri="{BB962C8B-B14F-4D97-AF65-F5344CB8AC3E}">
        <p14:creationId xmlns:p14="http://schemas.microsoft.com/office/powerpoint/2010/main" val="1940891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8AA0C-414F-4466-BA7C-8B8FCB955186}"/>
              </a:ext>
            </a:extLst>
          </p:cNvPr>
          <p:cNvSpPr>
            <a:spLocks noGrp="1"/>
          </p:cNvSpPr>
          <p:nvPr>
            <p:ph type="title"/>
          </p:nvPr>
        </p:nvSpPr>
        <p:spPr>
          <a:xfrm>
            <a:off x="649001" y="742949"/>
            <a:ext cx="9404723" cy="1400530"/>
          </a:xfrm>
        </p:spPr>
        <p:txBody>
          <a:bodyPr/>
          <a:lstStyle/>
          <a:p>
            <a:r>
              <a:rPr lang="en-US" sz="3600" dirty="0"/>
              <a:t>TradePort Logistics Core</a:t>
            </a:r>
          </a:p>
        </p:txBody>
      </p:sp>
      <p:pic>
        <p:nvPicPr>
          <p:cNvPr id="4" name="Picture 3">
            <a:extLst>
              <a:ext uri="{FF2B5EF4-FFF2-40B4-BE49-F238E27FC236}">
                <a16:creationId xmlns:a16="http://schemas.microsoft.com/office/drawing/2014/main" id="{C57063BE-AF65-4B04-B9C3-6994B658A938}"/>
              </a:ext>
            </a:extLst>
          </p:cNvPr>
          <p:cNvPicPr>
            <a:picLocks noChangeAspect="1"/>
          </p:cNvPicPr>
          <p:nvPr/>
        </p:nvPicPr>
        <p:blipFill>
          <a:blip r:embed="rId2"/>
          <a:stretch>
            <a:fillRect/>
          </a:stretch>
        </p:blipFill>
        <p:spPr>
          <a:xfrm>
            <a:off x="1593274" y="2238066"/>
            <a:ext cx="9005452" cy="4213459"/>
          </a:xfrm>
          <a:prstGeom prst="rect">
            <a:avLst/>
          </a:prstGeom>
        </p:spPr>
      </p:pic>
      <p:sp>
        <p:nvSpPr>
          <p:cNvPr id="5" name="Rectangle 4">
            <a:extLst>
              <a:ext uri="{FF2B5EF4-FFF2-40B4-BE49-F238E27FC236}">
                <a16:creationId xmlns:a16="http://schemas.microsoft.com/office/drawing/2014/main" id="{C4C0F452-7BA2-4B2D-85CB-D3D055E37E46}"/>
              </a:ext>
            </a:extLst>
          </p:cNvPr>
          <p:cNvSpPr/>
          <p:nvPr/>
        </p:nvSpPr>
        <p:spPr>
          <a:xfrm>
            <a:off x="1593273" y="2238066"/>
            <a:ext cx="9005453" cy="4213459"/>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cxnSp>
        <p:nvCxnSpPr>
          <p:cNvPr id="7" name="Straight Connector 6">
            <a:extLst>
              <a:ext uri="{FF2B5EF4-FFF2-40B4-BE49-F238E27FC236}">
                <a16:creationId xmlns:a16="http://schemas.microsoft.com/office/drawing/2014/main" id="{F7F578F5-1AEA-45EF-B416-331C8BBA97B9}"/>
              </a:ext>
            </a:extLst>
          </p:cNvPr>
          <p:cNvCxnSpPr>
            <a:cxnSpLocks/>
          </p:cNvCxnSpPr>
          <p:nvPr/>
        </p:nvCxnSpPr>
        <p:spPr>
          <a:xfrm>
            <a:off x="1593273" y="4423466"/>
            <a:ext cx="9005453"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6009976-E38A-4A6A-A780-926497A6B6AA}"/>
              </a:ext>
            </a:extLst>
          </p:cNvPr>
          <p:cNvSpPr txBox="1"/>
          <p:nvPr/>
        </p:nvSpPr>
        <p:spPr>
          <a:xfrm>
            <a:off x="10720526" y="2822184"/>
            <a:ext cx="1471470" cy="31393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Rail</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Intermodal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Truck Mobility Complex</a:t>
            </a:r>
          </a:p>
        </p:txBody>
      </p:sp>
      <p:cxnSp>
        <p:nvCxnSpPr>
          <p:cNvPr id="10" name="Straight Connector 9">
            <a:extLst>
              <a:ext uri="{FF2B5EF4-FFF2-40B4-BE49-F238E27FC236}">
                <a16:creationId xmlns:a16="http://schemas.microsoft.com/office/drawing/2014/main" id="{8C1F794F-A710-4AED-93A3-524F49EEB25C}"/>
              </a:ext>
            </a:extLst>
          </p:cNvPr>
          <p:cNvCxnSpPr>
            <a:cxnSpLocks/>
          </p:cNvCxnSpPr>
          <p:nvPr/>
        </p:nvCxnSpPr>
        <p:spPr>
          <a:xfrm>
            <a:off x="10720526" y="2238066"/>
            <a:ext cx="0" cy="218540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AA94643-BB83-4A91-8110-5EC28F765088}"/>
              </a:ext>
            </a:extLst>
          </p:cNvPr>
          <p:cNvCxnSpPr>
            <a:cxnSpLocks/>
          </p:cNvCxnSpPr>
          <p:nvPr/>
        </p:nvCxnSpPr>
        <p:spPr>
          <a:xfrm>
            <a:off x="10720526" y="4540102"/>
            <a:ext cx="0" cy="191142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8077987-1D4B-4E40-9AE7-81EF91D3D72D}"/>
              </a:ext>
            </a:extLst>
          </p:cNvPr>
          <p:cNvSpPr txBox="1"/>
          <p:nvPr/>
        </p:nvSpPr>
        <p:spPr>
          <a:xfrm>
            <a:off x="10744642" y="6562846"/>
            <a:ext cx="1409728"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C00000"/>
                </a:solidFill>
                <a:effectLst/>
                <a:uLnTx/>
                <a:uFillTx/>
                <a:latin typeface="Trebuchet MS" panose="020B0603020202020204"/>
                <a:ea typeface="+mn-ea"/>
                <a:cs typeface="+mn-cs"/>
              </a:rPr>
              <a:t>Confidential</a:t>
            </a:r>
          </a:p>
        </p:txBody>
      </p:sp>
      <p:sp>
        <p:nvSpPr>
          <p:cNvPr id="3" name="Rectangle: Rounded Corners 2">
            <a:extLst>
              <a:ext uri="{FF2B5EF4-FFF2-40B4-BE49-F238E27FC236}">
                <a16:creationId xmlns:a16="http://schemas.microsoft.com/office/drawing/2014/main" id="{17D74C21-8D28-E865-39E6-C2EBC0C77FCF}"/>
              </a:ext>
            </a:extLst>
          </p:cNvPr>
          <p:cNvSpPr/>
          <p:nvPr/>
        </p:nvSpPr>
        <p:spPr>
          <a:xfrm>
            <a:off x="8267700" y="4715502"/>
            <a:ext cx="2140812" cy="1426216"/>
          </a:xfrm>
          <a:prstGeom prst="roundRect">
            <a:avLst/>
          </a:prstGeom>
          <a:solidFill>
            <a:srgbClr val="7C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Storage Yard</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For Empty Rail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Containers (Ag Export)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Trebuchet MS" panose="020B0603020202020204"/>
                <a:ea typeface="+mn-ea"/>
                <a:cs typeface="+mn-cs"/>
              </a:rPr>
              <a:t>100ac</a:t>
            </a:r>
          </a:p>
        </p:txBody>
      </p:sp>
    </p:spTree>
    <p:extLst>
      <p:ext uri="{BB962C8B-B14F-4D97-AF65-F5344CB8AC3E}">
        <p14:creationId xmlns:p14="http://schemas.microsoft.com/office/powerpoint/2010/main" val="2860866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14" name="Equals 13">
            <a:extLst>
              <a:ext uri="{FF2B5EF4-FFF2-40B4-BE49-F238E27FC236}">
                <a16:creationId xmlns:a16="http://schemas.microsoft.com/office/drawing/2014/main" id="{5596789A-28B5-4C2B-AA06-5854BF22E606}"/>
              </a:ext>
            </a:extLst>
          </p:cNvPr>
          <p:cNvSpPr/>
          <p:nvPr/>
        </p:nvSpPr>
        <p:spPr>
          <a:xfrm>
            <a:off x="-1820531" y="2859734"/>
            <a:ext cx="15522676" cy="456364"/>
          </a:xfrm>
          <a:prstGeom prst="mathEqual">
            <a:avLst/>
          </a:prstGeom>
          <a:solidFill>
            <a:schemeClr val="accent4">
              <a:lumMod val="5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2" name="Title 1">
            <a:extLst>
              <a:ext uri="{FF2B5EF4-FFF2-40B4-BE49-F238E27FC236}">
                <a16:creationId xmlns:a16="http://schemas.microsoft.com/office/drawing/2014/main" id="{BA2C91B5-E4A4-4FFC-933B-F4C3E13B70BA}"/>
              </a:ext>
            </a:extLst>
          </p:cNvPr>
          <p:cNvSpPr>
            <a:spLocks noGrp="1"/>
          </p:cNvSpPr>
          <p:nvPr>
            <p:ph type="title"/>
          </p:nvPr>
        </p:nvSpPr>
        <p:spPr>
          <a:xfrm>
            <a:off x="473369" y="617757"/>
            <a:ext cx="10271272" cy="1400530"/>
          </a:xfrm>
        </p:spPr>
        <p:txBody>
          <a:bodyPr/>
          <a:lstStyle/>
          <a:p>
            <a:r>
              <a:rPr lang="en-US" sz="3600" dirty="0"/>
              <a:t>TradePort Asset Investment Diagram</a:t>
            </a:r>
          </a:p>
        </p:txBody>
      </p:sp>
      <p:sp>
        <p:nvSpPr>
          <p:cNvPr id="9" name="Rectangle 8">
            <a:extLst>
              <a:ext uri="{FF2B5EF4-FFF2-40B4-BE49-F238E27FC236}">
                <a16:creationId xmlns:a16="http://schemas.microsoft.com/office/drawing/2014/main" id="{C54723D3-8A59-4B19-8A29-563F12BBAE75}"/>
              </a:ext>
            </a:extLst>
          </p:cNvPr>
          <p:cNvSpPr/>
          <p:nvPr/>
        </p:nvSpPr>
        <p:spPr>
          <a:xfrm rot="16200000">
            <a:off x="10656352" y="3335020"/>
            <a:ext cx="2479020" cy="393548"/>
          </a:xfrm>
          <a:prstGeom prst="rect">
            <a:avLst/>
          </a:prstGeom>
          <a:solidFill>
            <a:srgbClr val="00B0F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bg1"/>
                </a:solidFill>
                <a:effectLst/>
                <a:uLnTx/>
                <a:uFillTx/>
                <a:latin typeface="Century Gothic" panose="020B0502020202020204"/>
                <a:ea typeface="+mn-ea"/>
                <a:cs typeface="+mn-cs"/>
              </a:rPr>
              <a:t>Seaports</a:t>
            </a:r>
          </a:p>
        </p:txBody>
      </p:sp>
      <p:sp>
        <p:nvSpPr>
          <p:cNvPr id="11" name="Rectangle 10">
            <a:extLst>
              <a:ext uri="{FF2B5EF4-FFF2-40B4-BE49-F238E27FC236}">
                <a16:creationId xmlns:a16="http://schemas.microsoft.com/office/drawing/2014/main" id="{96C5636F-0377-4D1E-99F6-C961C1802FC7}"/>
              </a:ext>
            </a:extLst>
          </p:cNvPr>
          <p:cNvSpPr/>
          <p:nvPr/>
        </p:nvSpPr>
        <p:spPr>
          <a:xfrm rot="16200000">
            <a:off x="-294147" y="5531166"/>
            <a:ext cx="1371599" cy="478501"/>
          </a:xfrm>
          <a:prstGeom prst="rect">
            <a:avLst/>
          </a:prstGeom>
          <a:solidFill>
            <a:srgbClr val="00B0F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a:ea typeface="+mn-ea"/>
                <a:cs typeface="+mn-cs"/>
              </a:rPr>
              <a:t>Air Cargo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entury Gothic" panose="020B0502020202020204"/>
                <a:ea typeface="+mn-ea"/>
                <a:cs typeface="+mn-cs"/>
              </a:rPr>
              <a:t>Hub </a:t>
            </a:r>
          </a:p>
        </p:txBody>
      </p:sp>
      <p:sp>
        <p:nvSpPr>
          <p:cNvPr id="3" name="Rectangle: Rounded Corners 2">
            <a:extLst>
              <a:ext uri="{FF2B5EF4-FFF2-40B4-BE49-F238E27FC236}">
                <a16:creationId xmlns:a16="http://schemas.microsoft.com/office/drawing/2014/main" id="{3AC68B2E-BE73-42CB-9281-065E9A446BF9}"/>
              </a:ext>
            </a:extLst>
          </p:cNvPr>
          <p:cNvSpPr/>
          <p:nvPr/>
        </p:nvSpPr>
        <p:spPr>
          <a:xfrm>
            <a:off x="7397120" y="3325519"/>
            <a:ext cx="1849811" cy="135175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High-Efficiency Distribution</a:t>
            </a:r>
          </a:p>
        </p:txBody>
      </p:sp>
      <p:sp>
        <p:nvSpPr>
          <p:cNvPr id="4" name="Rectangle: Rounded Corners 3">
            <a:extLst>
              <a:ext uri="{FF2B5EF4-FFF2-40B4-BE49-F238E27FC236}">
                <a16:creationId xmlns:a16="http://schemas.microsoft.com/office/drawing/2014/main" id="{136C02F3-974B-496F-B3F5-D6E2D2803C79}"/>
              </a:ext>
            </a:extLst>
          </p:cNvPr>
          <p:cNvSpPr/>
          <p:nvPr/>
        </p:nvSpPr>
        <p:spPr>
          <a:xfrm>
            <a:off x="4483186" y="5683953"/>
            <a:ext cx="2433601" cy="941119"/>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Electronics Products</a:t>
            </a:r>
          </a:p>
        </p:txBody>
      </p:sp>
      <p:sp>
        <p:nvSpPr>
          <p:cNvPr id="20" name="Rectangle: Rounded Corners 19">
            <a:extLst>
              <a:ext uri="{FF2B5EF4-FFF2-40B4-BE49-F238E27FC236}">
                <a16:creationId xmlns:a16="http://schemas.microsoft.com/office/drawing/2014/main" id="{A9A1A714-C107-4203-8975-DEB16B3357B2}"/>
              </a:ext>
            </a:extLst>
          </p:cNvPr>
          <p:cNvSpPr/>
          <p:nvPr/>
        </p:nvSpPr>
        <p:spPr>
          <a:xfrm>
            <a:off x="781497" y="2062096"/>
            <a:ext cx="2824613" cy="824276"/>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Trebuchet MS" panose="020B0603020202020204" pitchFamily="34" charset="0"/>
              </a:rPr>
              <a:t>Industrial Machinery Assembly</a:t>
            </a:r>
          </a:p>
        </p:txBody>
      </p:sp>
      <p:sp>
        <p:nvSpPr>
          <p:cNvPr id="5" name="Rectangle: Rounded Corners 4">
            <a:extLst>
              <a:ext uri="{FF2B5EF4-FFF2-40B4-BE49-F238E27FC236}">
                <a16:creationId xmlns:a16="http://schemas.microsoft.com/office/drawing/2014/main" id="{D02F4A14-8812-4EA3-BA63-431C838E7974}"/>
              </a:ext>
            </a:extLst>
          </p:cNvPr>
          <p:cNvSpPr/>
          <p:nvPr/>
        </p:nvSpPr>
        <p:spPr>
          <a:xfrm>
            <a:off x="6990319" y="5118068"/>
            <a:ext cx="2125044" cy="1507004"/>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Food Processing and Production</a:t>
            </a:r>
          </a:p>
        </p:txBody>
      </p:sp>
      <p:sp>
        <p:nvSpPr>
          <p:cNvPr id="7" name="TextBox 6">
            <a:extLst>
              <a:ext uri="{FF2B5EF4-FFF2-40B4-BE49-F238E27FC236}">
                <a16:creationId xmlns:a16="http://schemas.microsoft.com/office/drawing/2014/main" id="{DCBFDB84-EF01-43B6-BB79-B2B67B1DCB56}"/>
              </a:ext>
            </a:extLst>
          </p:cNvPr>
          <p:cNvSpPr txBox="1"/>
          <p:nvPr/>
        </p:nvSpPr>
        <p:spPr>
          <a:xfrm>
            <a:off x="-63762" y="2615329"/>
            <a:ext cx="910827"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ea typeface="+mn-ea"/>
                <a:cs typeface="+mn-cs"/>
              </a:rPr>
              <a:t>Rail Line</a:t>
            </a:r>
          </a:p>
        </p:txBody>
      </p:sp>
      <p:sp>
        <p:nvSpPr>
          <p:cNvPr id="22" name="Rectangle: Rounded Corners 21">
            <a:extLst>
              <a:ext uri="{FF2B5EF4-FFF2-40B4-BE49-F238E27FC236}">
                <a16:creationId xmlns:a16="http://schemas.microsoft.com/office/drawing/2014/main" id="{374FADA7-5CBC-4AC4-B229-CDE189EC2C87}"/>
              </a:ext>
            </a:extLst>
          </p:cNvPr>
          <p:cNvSpPr/>
          <p:nvPr/>
        </p:nvSpPr>
        <p:spPr>
          <a:xfrm>
            <a:off x="781497" y="5084616"/>
            <a:ext cx="1460934" cy="528472"/>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Pharma</a:t>
            </a:r>
          </a:p>
        </p:txBody>
      </p:sp>
      <p:sp>
        <p:nvSpPr>
          <p:cNvPr id="23" name="Rectangle: Rounded Corners 22">
            <a:extLst>
              <a:ext uri="{FF2B5EF4-FFF2-40B4-BE49-F238E27FC236}">
                <a16:creationId xmlns:a16="http://schemas.microsoft.com/office/drawing/2014/main" id="{FC48745D-BBD8-4045-A7FA-5F958D3088A2}"/>
              </a:ext>
            </a:extLst>
          </p:cNvPr>
          <p:cNvSpPr/>
          <p:nvPr/>
        </p:nvSpPr>
        <p:spPr>
          <a:xfrm>
            <a:off x="9162099" y="5084616"/>
            <a:ext cx="2007660" cy="1505247"/>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Auto</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Tech</a:t>
            </a:r>
          </a:p>
        </p:txBody>
      </p:sp>
      <p:sp>
        <p:nvSpPr>
          <p:cNvPr id="13" name="Equals 12">
            <a:extLst>
              <a:ext uri="{FF2B5EF4-FFF2-40B4-BE49-F238E27FC236}">
                <a16:creationId xmlns:a16="http://schemas.microsoft.com/office/drawing/2014/main" id="{36C873DC-F18B-44C4-B245-BE2025B86594}"/>
              </a:ext>
            </a:extLst>
          </p:cNvPr>
          <p:cNvSpPr/>
          <p:nvPr/>
        </p:nvSpPr>
        <p:spPr>
          <a:xfrm>
            <a:off x="-1820531" y="4672005"/>
            <a:ext cx="15522676" cy="402693"/>
          </a:xfrm>
          <a:prstGeom prst="mathEqual">
            <a:avLst/>
          </a:prstGeom>
          <a:solidFill>
            <a:schemeClr val="tx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
        <p:nvSpPr>
          <p:cNvPr id="35" name="Rectangle: Rounded Corners 34">
            <a:extLst>
              <a:ext uri="{FF2B5EF4-FFF2-40B4-BE49-F238E27FC236}">
                <a16:creationId xmlns:a16="http://schemas.microsoft.com/office/drawing/2014/main" id="{25B7C324-3DB7-46D6-9047-E1F402F200E1}"/>
              </a:ext>
            </a:extLst>
          </p:cNvPr>
          <p:cNvSpPr/>
          <p:nvPr/>
        </p:nvSpPr>
        <p:spPr>
          <a:xfrm>
            <a:off x="2285831" y="5070878"/>
            <a:ext cx="2096832" cy="542210"/>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white"/>
                </a:solidFill>
                <a:effectLst/>
                <a:uLnTx/>
                <a:uFillTx/>
                <a:ea typeface="+mn-ea"/>
                <a:cs typeface="+mn-cs"/>
              </a:rPr>
              <a:t>Aerospace Product </a:t>
            </a:r>
          </a:p>
        </p:txBody>
      </p:sp>
      <p:sp>
        <p:nvSpPr>
          <p:cNvPr id="36" name="Rectangle: Rounded Corners 35">
            <a:extLst>
              <a:ext uri="{FF2B5EF4-FFF2-40B4-BE49-F238E27FC236}">
                <a16:creationId xmlns:a16="http://schemas.microsoft.com/office/drawing/2014/main" id="{34AD2D2E-5320-4887-A9F3-C7235BC5B4BA}"/>
              </a:ext>
            </a:extLst>
          </p:cNvPr>
          <p:cNvSpPr/>
          <p:nvPr/>
        </p:nvSpPr>
        <p:spPr>
          <a:xfrm>
            <a:off x="9324214" y="3307798"/>
            <a:ext cx="1766239" cy="1369477"/>
          </a:xfrm>
          <a:prstGeom prst="roundRect">
            <a:avLst/>
          </a:prstGeom>
          <a:solidFill>
            <a:schemeClr val="accent2">
              <a:lumMod val="50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ECommerce</a:t>
            </a:r>
          </a:p>
        </p:txBody>
      </p:sp>
      <p:sp>
        <p:nvSpPr>
          <p:cNvPr id="25" name="TextBox 24">
            <a:extLst>
              <a:ext uri="{FF2B5EF4-FFF2-40B4-BE49-F238E27FC236}">
                <a16:creationId xmlns:a16="http://schemas.microsoft.com/office/drawing/2014/main" id="{92F17D85-4CB7-4254-BDFA-6A9CBA242317}"/>
              </a:ext>
            </a:extLst>
          </p:cNvPr>
          <p:cNvSpPr txBox="1"/>
          <p:nvPr/>
        </p:nvSpPr>
        <p:spPr>
          <a:xfrm>
            <a:off x="10959811" y="6589863"/>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19" name="Picture 18">
            <a:extLst>
              <a:ext uri="{FF2B5EF4-FFF2-40B4-BE49-F238E27FC236}">
                <a16:creationId xmlns:a16="http://schemas.microsoft.com/office/drawing/2014/main" id="{44C05963-403D-4485-9A0B-13638CE4C816}"/>
              </a:ext>
            </a:extLst>
          </p:cNvPr>
          <p:cNvPicPr>
            <a:picLocks noChangeAspect="1"/>
          </p:cNvPicPr>
          <p:nvPr/>
        </p:nvPicPr>
        <p:blipFill>
          <a:blip r:embed="rId2"/>
          <a:stretch>
            <a:fillRect/>
          </a:stretch>
        </p:blipFill>
        <p:spPr>
          <a:xfrm>
            <a:off x="4521331" y="3325519"/>
            <a:ext cx="2824331" cy="1336293"/>
          </a:xfrm>
          <a:prstGeom prst="rect">
            <a:avLst/>
          </a:prstGeom>
          <a:ln w="57150">
            <a:solidFill>
              <a:srgbClr val="FFC000"/>
            </a:solidFill>
          </a:ln>
        </p:spPr>
      </p:pic>
      <p:sp>
        <p:nvSpPr>
          <p:cNvPr id="28" name="Rectangle: Rounded Corners 27">
            <a:extLst>
              <a:ext uri="{FF2B5EF4-FFF2-40B4-BE49-F238E27FC236}">
                <a16:creationId xmlns:a16="http://schemas.microsoft.com/office/drawing/2014/main" id="{5E5E61CA-260D-466A-8658-4D47B50D645B}"/>
              </a:ext>
            </a:extLst>
          </p:cNvPr>
          <p:cNvSpPr/>
          <p:nvPr/>
        </p:nvSpPr>
        <p:spPr>
          <a:xfrm>
            <a:off x="2712247" y="3316098"/>
            <a:ext cx="1721616" cy="134740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High-Efficiency Distribution</a:t>
            </a:r>
          </a:p>
        </p:txBody>
      </p:sp>
      <p:sp>
        <p:nvSpPr>
          <p:cNvPr id="21" name="TextBox 20">
            <a:extLst>
              <a:ext uri="{FF2B5EF4-FFF2-40B4-BE49-F238E27FC236}">
                <a16:creationId xmlns:a16="http://schemas.microsoft.com/office/drawing/2014/main" id="{1A48D8FA-FCB1-4B89-BF22-BCE10B976D8A}"/>
              </a:ext>
            </a:extLst>
          </p:cNvPr>
          <p:cNvSpPr txBox="1"/>
          <p:nvPr/>
        </p:nvSpPr>
        <p:spPr>
          <a:xfrm>
            <a:off x="-31702" y="4434067"/>
            <a:ext cx="889987"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ea typeface="+mn-ea"/>
                <a:cs typeface="+mn-cs"/>
              </a:rPr>
              <a:t>Highway</a:t>
            </a:r>
          </a:p>
        </p:txBody>
      </p:sp>
      <p:sp>
        <p:nvSpPr>
          <p:cNvPr id="24" name="Rectangle: Rounded Corners 23">
            <a:extLst>
              <a:ext uri="{FF2B5EF4-FFF2-40B4-BE49-F238E27FC236}">
                <a16:creationId xmlns:a16="http://schemas.microsoft.com/office/drawing/2014/main" id="{CEE9FB02-0D88-47E6-A944-1F7D528CE64E}"/>
              </a:ext>
            </a:extLst>
          </p:cNvPr>
          <p:cNvSpPr/>
          <p:nvPr/>
        </p:nvSpPr>
        <p:spPr>
          <a:xfrm>
            <a:off x="3647579" y="2062096"/>
            <a:ext cx="5467784" cy="824276"/>
          </a:xfrm>
          <a:prstGeom prst="roundRect">
            <a:avLst/>
          </a:prstGeom>
          <a:solidFill>
            <a:schemeClr val="accent2">
              <a:lumMod val="50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Regional Distribution</a:t>
            </a:r>
          </a:p>
        </p:txBody>
      </p:sp>
      <p:sp>
        <p:nvSpPr>
          <p:cNvPr id="30" name="Rectangle: Rounded Corners 29">
            <a:extLst>
              <a:ext uri="{FF2B5EF4-FFF2-40B4-BE49-F238E27FC236}">
                <a16:creationId xmlns:a16="http://schemas.microsoft.com/office/drawing/2014/main" id="{8FE41093-3F43-4334-BEFC-AD9F75E92E1A}"/>
              </a:ext>
            </a:extLst>
          </p:cNvPr>
          <p:cNvSpPr/>
          <p:nvPr/>
        </p:nvSpPr>
        <p:spPr>
          <a:xfrm>
            <a:off x="781497" y="3302879"/>
            <a:ext cx="1905021" cy="1369477"/>
          </a:xfrm>
          <a:prstGeom prst="roundRect">
            <a:avLst/>
          </a:prstGeom>
          <a:solidFill>
            <a:schemeClr val="accent2">
              <a:lumMod val="50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ea typeface="+mn-ea"/>
                <a:cs typeface="+mn-cs"/>
              </a:rPr>
              <a:t>ECommerce</a:t>
            </a:r>
          </a:p>
        </p:txBody>
      </p:sp>
      <p:sp>
        <p:nvSpPr>
          <p:cNvPr id="31" name="Rectangle: Rounded Corners 30">
            <a:extLst>
              <a:ext uri="{FF2B5EF4-FFF2-40B4-BE49-F238E27FC236}">
                <a16:creationId xmlns:a16="http://schemas.microsoft.com/office/drawing/2014/main" id="{86C9A39E-1640-45EC-B793-9213C9FE35B2}"/>
              </a:ext>
            </a:extLst>
          </p:cNvPr>
          <p:cNvSpPr/>
          <p:nvPr/>
        </p:nvSpPr>
        <p:spPr>
          <a:xfrm>
            <a:off x="9198302" y="2062096"/>
            <a:ext cx="1886441" cy="797637"/>
          </a:xfrm>
          <a:prstGeom prst="roundRect">
            <a:avLst/>
          </a:prstGeom>
          <a:solidFill>
            <a:schemeClr val="bg2">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Food Processing</a:t>
            </a:r>
          </a:p>
        </p:txBody>
      </p:sp>
      <p:sp>
        <p:nvSpPr>
          <p:cNvPr id="33" name="Rectangle: Rounded Corners 32">
            <a:extLst>
              <a:ext uri="{FF2B5EF4-FFF2-40B4-BE49-F238E27FC236}">
                <a16:creationId xmlns:a16="http://schemas.microsoft.com/office/drawing/2014/main" id="{4B078737-BD36-4F8B-926F-0A62ADFED9A6}"/>
              </a:ext>
            </a:extLst>
          </p:cNvPr>
          <p:cNvSpPr/>
          <p:nvPr/>
        </p:nvSpPr>
        <p:spPr>
          <a:xfrm>
            <a:off x="781497" y="5697137"/>
            <a:ext cx="1447210" cy="894483"/>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prstClr val="white"/>
                </a:solidFill>
              </a:rPr>
              <a:t>Medical Products</a:t>
            </a:r>
            <a:endParaRPr kumimoji="0" lang="en-US" sz="2000" b="0" i="0" u="none" strike="noStrike" kern="1200" cap="none" spc="0" normalizeH="0" baseline="0" noProof="0" dirty="0">
              <a:ln>
                <a:noFill/>
              </a:ln>
              <a:solidFill>
                <a:prstClr val="white"/>
              </a:solidFill>
              <a:effectLst/>
              <a:uLnTx/>
              <a:uFillTx/>
            </a:endParaRPr>
          </a:p>
        </p:txBody>
      </p:sp>
      <p:sp>
        <p:nvSpPr>
          <p:cNvPr id="26" name="Rectangle: Rounded Corners 25">
            <a:extLst>
              <a:ext uri="{FF2B5EF4-FFF2-40B4-BE49-F238E27FC236}">
                <a16:creationId xmlns:a16="http://schemas.microsoft.com/office/drawing/2014/main" id="{B2B21907-B2D4-42F7-845B-21BDE110A4E5}"/>
              </a:ext>
            </a:extLst>
          </p:cNvPr>
          <p:cNvSpPr/>
          <p:nvPr/>
        </p:nvSpPr>
        <p:spPr>
          <a:xfrm>
            <a:off x="5998721" y="5068126"/>
            <a:ext cx="947220" cy="454337"/>
          </a:xfrm>
          <a:prstGeom prst="roundRect">
            <a:avLst/>
          </a:prstGeom>
          <a:solidFill>
            <a:srgbClr val="F0941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Training Academy</a:t>
            </a:r>
          </a:p>
        </p:txBody>
      </p:sp>
      <p:sp>
        <p:nvSpPr>
          <p:cNvPr id="27" name="Rectangle: Rounded Corners 26">
            <a:extLst>
              <a:ext uri="{FF2B5EF4-FFF2-40B4-BE49-F238E27FC236}">
                <a16:creationId xmlns:a16="http://schemas.microsoft.com/office/drawing/2014/main" id="{4F6E5B6B-12B4-4EEE-ABA1-B9E23CBF9D71}"/>
              </a:ext>
            </a:extLst>
          </p:cNvPr>
          <p:cNvSpPr/>
          <p:nvPr/>
        </p:nvSpPr>
        <p:spPr>
          <a:xfrm>
            <a:off x="4463486" y="5068126"/>
            <a:ext cx="757770" cy="454337"/>
          </a:xfrm>
          <a:prstGeom prst="round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Admin/Offices</a:t>
            </a:r>
          </a:p>
        </p:txBody>
      </p:sp>
      <p:sp>
        <p:nvSpPr>
          <p:cNvPr id="8" name="Rectangle 7">
            <a:extLst>
              <a:ext uri="{FF2B5EF4-FFF2-40B4-BE49-F238E27FC236}">
                <a16:creationId xmlns:a16="http://schemas.microsoft.com/office/drawing/2014/main" id="{C3DBA51D-9FA2-4ED8-9E87-4F4C652F6724}"/>
              </a:ext>
            </a:extLst>
          </p:cNvPr>
          <p:cNvSpPr/>
          <p:nvPr/>
        </p:nvSpPr>
        <p:spPr>
          <a:xfrm>
            <a:off x="4515742" y="3337002"/>
            <a:ext cx="2824331" cy="1301230"/>
          </a:xfrm>
          <a:prstGeom prst="rect">
            <a:avLst/>
          </a:prstGeom>
          <a:solidFill>
            <a:srgbClr val="00B0F0">
              <a:alpha val="6980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DA3F091-D80C-4628-947C-041987842372}"/>
              </a:ext>
            </a:extLst>
          </p:cNvPr>
          <p:cNvSpPr txBox="1"/>
          <p:nvPr/>
        </p:nvSpPr>
        <p:spPr>
          <a:xfrm>
            <a:off x="4547274" y="3795934"/>
            <a:ext cx="2916183" cy="369332"/>
          </a:xfrm>
          <a:prstGeom prst="rect">
            <a:avLst/>
          </a:prstGeom>
          <a:noFill/>
        </p:spPr>
        <p:txBody>
          <a:bodyPr wrap="none" rtlCol="0">
            <a:spAutoFit/>
          </a:bodyPr>
          <a:lstStyle/>
          <a:p>
            <a:r>
              <a:rPr lang="en-US" b="1" dirty="0">
                <a:solidFill>
                  <a:schemeClr val="bg1"/>
                </a:solidFill>
              </a:rPr>
              <a:t>TradePort Logistics Core </a:t>
            </a:r>
          </a:p>
        </p:txBody>
      </p:sp>
      <p:sp>
        <p:nvSpPr>
          <p:cNvPr id="29" name="Rectangle: Rounded Corners 28">
            <a:extLst>
              <a:ext uri="{FF2B5EF4-FFF2-40B4-BE49-F238E27FC236}">
                <a16:creationId xmlns:a16="http://schemas.microsoft.com/office/drawing/2014/main" id="{15C112B2-090E-4B0E-B889-7B05DD6682AE}"/>
              </a:ext>
            </a:extLst>
          </p:cNvPr>
          <p:cNvSpPr/>
          <p:nvPr/>
        </p:nvSpPr>
        <p:spPr>
          <a:xfrm>
            <a:off x="2285831" y="5697137"/>
            <a:ext cx="2140231" cy="892727"/>
          </a:xfrm>
          <a:prstGeom prst="roundRect">
            <a:avLst/>
          </a:prstGeom>
          <a:solidFill>
            <a:schemeClr val="bg2">
              <a:lumMod val="75000"/>
            </a:schemeClr>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ea typeface="+mn-ea"/>
                <a:cs typeface="+mn-cs"/>
              </a:rPr>
              <a:t>Clean Energy</a:t>
            </a:r>
          </a:p>
        </p:txBody>
      </p:sp>
      <p:cxnSp>
        <p:nvCxnSpPr>
          <p:cNvPr id="12" name="Straight Connector 11">
            <a:extLst>
              <a:ext uri="{FF2B5EF4-FFF2-40B4-BE49-F238E27FC236}">
                <a16:creationId xmlns:a16="http://schemas.microsoft.com/office/drawing/2014/main" id="{61A6E0C2-D09A-4FC2-88CB-BE3CC5BCF7AA}"/>
              </a:ext>
            </a:extLst>
          </p:cNvPr>
          <p:cNvCxnSpPr>
            <a:cxnSpLocks/>
          </p:cNvCxnSpPr>
          <p:nvPr/>
        </p:nvCxnSpPr>
        <p:spPr>
          <a:xfrm flipH="1">
            <a:off x="473370" y="4753131"/>
            <a:ext cx="1" cy="331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2756D867-E062-DFB2-D16D-0E7DE810FCE9}"/>
              </a:ext>
            </a:extLst>
          </p:cNvPr>
          <p:cNvSpPr/>
          <p:nvPr/>
        </p:nvSpPr>
        <p:spPr>
          <a:xfrm>
            <a:off x="5253501" y="5068126"/>
            <a:ext cx="711009" cy="454337"/>
          </a:xfrm>
          <a:prstGeom prst="roundRect">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Retail</a:t>
            </a:r>
          </a:p>
        </p:txBody>
      </p:sp>
      <p:sp>
        <p:nvSpPr>
          <p:cNvPr id="34" name="Rectangle 33">
            <a:extLst>
              <a:ext uri="{FF2B5EF4-FFF2-40B4-BE49-F238E27FC236}">
                <a16:creationId xmlns:a16="http://schemas.microsoft.com/office/drawing/2014/main" id="{754241EA-C2B7-AC4E-B440-C621F42EB3F8}"/>
              </a:ext>
            </a:extLst>
          </p:cNvPr>
          <p:cNvSpPr/>
          <p:nvPr/>
        </p:nvSpPr>
        <p:spPr>
          <a:xfrm>
            <a:off x="725622" y="2017655"/>
            <a:ext cx="10485431" cy="4619216"/>
          </a:xfrm>
          <a:prstGeom prst="rect">
            <a:avLst/>
          </a:prstGeom>
          <a:solidFill>
            <a:srgbClr val="00B050">
              <a:alpha val="52000"/>
            </a:srgbClr>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5808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1" grpId="0" animBg="1"/>
      <p:bldP spid="3" grpId="0" animBg="1"/>
      <p:bldP spid="4" grpId="0" animBg="1"/>
      <p:bldP spid="20" grpId="0" animBg="1"/>
      <p:bldP spid="5" grpId="0" animBg="1"/>
      <p:bldP spid="7" grpId="0"/>
      <p:bldP spid="22" grpId="0" animBg="1"/>
      <p:bldP spid="23" grpId="0" animBg="1"/>
      <p:bldP spid="13" grpId="0" animBg="1"/>
      <p:bldP spid="35" grpId="0" animBg="1"/>
      <p:bldP spid="36" grpId="0" animBg="1"/>
      <p:bldP spid="28" grpId="0" animBg="1"/>
      <p:bldP spid="21" grpId="0"/>
      <p:bldP spid="24" grpId="0" animBg="1"/>
      <p:bldP spid="30" grpId="0" animBg="1"/>
      <p:bldP spid="31" grpId="0" animBg="1"/>
      <p:bldP spid="33" grpId="0" animBg="1"/>
      <p:bldP spid="26" grpId="0" animBg="1"/>
      <p:bldP spid="27" grpId="0" animBg="1"/>
      <p:bldP spid="8" grpId="0" animBg="1"/>
      <p:bldP spid="6" grpId="0"/>
      <p:bldP spid="29" grpId="0" animBg="1"/>
      <p:bldP spid="32" grpId="0" animBg="1"/>
      <p:bldP spid="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71F09-5BB2-C147-50C3-E1C5254199AC}"/>
              </a:ext>
            </a:extLst>
          </p:cNvPr>
          <p:cNvSpPr>
            <a:spLocks noGrp="1"/>
          </p:cNvSpPr>
          <p:nvPr>
            <p:ph type="title"/>
          </p:nvPr>
        </p:nvSpPr>
        <p:spPr>
          <a:xfrm>
            <a:off x="680321" y="753228"/>
            <a:ext cx="6403525" cy="1080938"/>
          </a:xfrm>
        </p:spPr>
        <p:txBody>
          <a:bodyPr>
            <a:normAutofit/>
          </a:bodyPr>
          <a:lstStyle/>
          <a:p>
            <a:r>
              <a:rPr lang="en-US" dirty="0"/>
              <a:t>Bipartisan Support</a:t>
            </a:r>
          </a:p>
        </p:txBody>
      </p:sp>
      <p:sp>
        <p:nvSpPr>
          <p:cNvPr id="3" name="Content Placeholder 2">
            <a:extLst>
              <a:ext uri="{FF2B5EF4-FFF2-40B4-BE49-F238E27FC236}">
                <a16:creationId xmlns:a16="http://schemas.microsoft.com/office/drawing/2014/main" id="{2D49A267-2C12-91A8-7CC7-5133AB33C862}"/>
              </a:ext>
            </a:extLst>
          </p:cNvPr>
          <p:cNvSpPr>
            <a:spLocks noGrp="1"/>
          </p:cNvSpPr>
          <p:nvPr>
            <p:ph idx="1"/>
          </p:nvPr>
        </p:nvSpPr>
        <p:spPr>
          <a:xfrm>
            <a:off x="680321" y="2294293"/>
            <a:ext cx="6007557" cy="4202150"/>
          </a:xfrm>
        </p:spPr>
        <p:txBody>
          <a:bodyPr/>
          <a:lstStyle/>
          <a:p>
            <a:r>
              <a:rPr lang="en-US" sz="2700" dirty="0">
                <a:solidFill>
                  <a:schemeClr val="bg1"/>
                </a:solidFill>
              </a:rPr>
              <a:t>Co-Authored Op-Ed by Congressmen Costa (D) and Valadao (R)</a:t>
            </a:r>
          </a:p>
          <a:p>
            <a:r>
              <a:rPr lang="en-US" sz="2700" i="1" dirty="0">
                <a:solidFill>
                  <a:schemeClr val="bg1"/>
                </a:solidFill>
              </a:rPr>
              <a:t>“Seldom do we see a project with so many benefits for the Valley, the state and the nation. We should approach with a sense of urgency.”</a:t>
            </a:r>
          </a:p>
          <a:p>
            <a:r>
              <a:rPr lang="en-US" sz="2700" i="1" dirty="0">
                <a:solidFill>
                  <a:schemeClr val="bg1"/>
                </a:solidFill>
              </a:rPr>
              <a:t>“Not just as a comprehensive north-south goods movement system, but also as an economic game-changer.” </a:t>
            </a:r>
          </a:p>
          <a:p>
            <a:endParaRPr lang="en-US" dirty="0"/>
          </a:p>
        </p:txBody>
      </p:sp>
      <p:pic>
        <p:nvPicPr>
          <p:cNvPr id="7" name="Picture 6">
            <a:extLst>
              <a:ext uri="{FF2B5EF4-FFF2-40B4-BE49-F238E27FC236}">
                <a16:creationId xmlns:a16="http://schemas.microsoft.com/office/drawing/2014/main" id="{41EADCC3-974C-3376-AAC8-3E5B2A9DF298}"/>
              </a:ext>
            </a:extLst>
          </p:cNvPr>
          <p:cNvPicPr>
            <a:picLocks noChangeAspect="1"/>
          </p:cNvPicPr>
          <p:nvPr/>
        </p:nvPicPr>
        <p:blipFill rotWithShape="1">
          <a:blip r:embed="rId2"/>
          <a:srcRect t="1156"/>
          <a:stretch/>
        </p:blipFill>
        <p:spPr>
          <a:xfrm>
            <a:off x="6687878" y="255680"/>
            <a:ext cx="5366689" cy="6240763"/>
          </a:xfrm>
          <a:prstGeom prst="rect">
            <a:avLst/>
          </a:prstGeom>
          <a:ln w="19050">
            <a:solidFill>
              <a:schemeClr val="bg1"/>
            </a:solidFill>
          </a:ln>
        </p:spPr>
      </p:pic>
    </p:spTree>
    <p:extLst>
      <p:ext uri="{BB962C8B-B14F-4D97-AF65-F5344CB8AC3E}">
        <p14:creationId xmlns:p14="http://schemas.microsoft.com/office/powerpoint/2010/main" val="559123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a:xfrm>
            <a:off x="777857" y="524628"/>
            <a:ext cx="5318143" cy="1706508"/>
          </a:xfrm>
        </p:spPr>
        <p:txBody>
          <a:bodyPr/>
          <a:lstStyle/>
          <a:p>
            <a:r>
              <a:rPr lang="en-US" dirty="0"/>
              <a:t>Class One Railroads </a:t>
            </a:r>
            <a:br>
              <a:rPr lang="en-US" dirty="0"/>
            </a:br>
            <a:r>
              <a:rPr lang="en-US" dirty="0"/>
              <a:t>In California</a:t>
            </a:r>
          </a:p>
        </p:txBody>
      </p:sp>
      <p:pic>
        <p:nvPicPr>
          <p:cNvPr id="5" name="Content Placeholder 4" descr="Map&#10;&#10;Description automatically generated">
            <a:extLst>
              <a:ext uri="{FF2B5EF4-FFF2-40B4-BE49-F238E27FC236}">
                <a16:creationId xmlns:a16="http://schemas.microsoft.com/office/drawing/2014/main" id="{CE8B6321-A173-F4C6-313E-85B614211C63}"/>
              </a:ext>
            </a:extLst>
          </p:cNvPr>
          <p:cNvPicPr>
            <a:picLocks noGrp="1" noChangeAspect="1"/>
          </p:cNvPicPr>
          <p:nvPr>
            <p:ph idx="1"/>
          </p:nvPr>
        </p:nvPicPr>
        <p:blipFill rotWithShape="1">
          <a:blip r:embed="rId2"/>
          <a:srcRect t="14785" r="-318" b="6206"/>
          <a:stretch/>
        </p:blipFill>
        <p:spPr>
          <a:xfrm>
            <a:off x="5367529" y="29908"/>
            <a:ext cx="5568695" cy="6778195"/>
          </a:xfrm>
        </p:spPr>
      </p:pic>
    </p:spTree>
    <p:extLst>
      <p:ext uri="{BB962C8B-B14F-4D97-AF65-F5344CB8AC3E}">
        <p14:creationId xmlns:p14="http://schemas.microsoft.com/office/powerpoint/2010/main" val="3865239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C913-914B-37B8-F8C6-8F492C3BFDD4}"/>
              </a:ext>
            </a:extLst>
          </p:cNvPr>
          <p:cNvSpPr>
            <a:spLocks noGrp="1"/>
          </p:cNvSpPr>
          <p:nvPr>
            <p:ph type="title"/>
          </p:nvPr>
        </p:nvSpPr>
        <p:spPr>
          <a:xfrm>
            <a:off x="444101" y="753228"/>
            <a:ext cx="9613861" cy="1080938"/>
          </a:xfrm>
        </p:spPr>
        <p:txBody>
          <a:bodyPr>
            <a:normAutofit fontScale="90000"/>
          </a:bodyPr>
          <a:lstStyle/>
          <a:p>
            <a:br>
              <a:rPr lang="en-US" dirty="0"/>
            </a:br>
            <a:r>
              <a:rPr lang="en-US" dirty="0"/>
              <a:t>CALSTA Port &amp; Freight Infrastructure Grant Program</a:t>
            </a:r>
            <a:br>
              <a:rPr lang="en-US" dirty="0"/>
            </a:br>
            <a:endParaRPr lang="en-US" dirty="0"/>
          </a:p>
        </p:txBody>
      </p:sp>
      <p:sp>
        <p:nvSpPr>
          <p:cNvPr id="3" name="Content Placeholder 2">
            <a:extLst>
              <a:ext uri="{FF2B5EF4-FFF2-40B4-BE49-F238E27FC236}">
                <a16:creationId xmlns:a16="http://schemas.microsoft.com/office/drawing/2014/main" id="{C1B660BD-2B79-A06C-48B6-61E1997E5CA6}"/>
              </a:ext>
            </a:extLst>
          </p:cNvPr>
          <p:cNvSpPr>
            <a:spLocks noGrp="1"/>
          </p:cNvSpPr>
          <p:nvPr>
            <p:ph idx="1"/>
          </p:nvPr>
        </p:nvSpPr>
        <p:spPr/>
        <p:txBody>
          <a:bodyPr>
            <a:normAutofit fontScale="92500" lnSpcReduction="20000"/>
          </a:bodyPr>
          <a:lstStyle/>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Historic </a:t>
            </a:r>
            <a:r>
              <a:rPr kumimoji="0" lang="en-US" sz="2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Trebuchet MS" panose="020B0603020202020204"/>
                <a:ea typeface="+mn-ea"/>
                <a:cs typeface="+mn-cs"/>
              </a:rPr>
              <a:t>$1.2 billion </a:t>
            </a: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one-time program to help ease supply chain congestion and increase the capacity to move goods in California for 2022-2023 budget</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Nearly $300 million is reserved for Innovative Pilot Projects</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rPr>
              <a:t>CALSTA is currently developing guidelines and aims to call for projects in October 2022</a:t>
            </a:r>
          </a:p>
          <a:p>
            <a:pPr marR="0" lvl="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r>
              <a:rPr lang="en-US" dirty="0">
                <a:solidFill>
                  <a:schemeClr val="bg1"/>
                </a:solidFill>
                <a:latin typeface="Trebuchet MS" panose="020B0603020202020204"/>
              </a:rPr>
              <a:t>Grant applications due January 13, 2023.</a:t>
            </a:r>
            <a:endParaRPr kumimoji="0" lang="en-US" sz="2400" b="0" i="0" u="none" strike="noStrike" kern="1200" cap="none" spc="0" normalizeH="0" baseline="0" noProof="0" dirty="0">
              <a:ln>
                <a:noFill/>
              </a:ln>
              <a:solidFill>
                <a:schemeClr val="bg1"/>
              </a:solidFill>
              <a:effectLst/>
              <a:uLnTx/>
              <a:uFillTx/>
              <a:latin typeface="Trebuchet MS" panose="020B0603020202020204"/>
              <a:ea typeface="+mn-ea"/>
              <a:cs typeface="+mn-cs"/>
            </a:endParaRPr>
          </a:p>
          <a:p>
            <a:pPr>
              <a:buFont typeface="Wingdings" panose="05000000000000000000" pitchFamily="2" charset="2"/>
              <a:buChar char="§"/>
            </a:pPr>
            <a:r>
              <a:rPr lang="en-US" dirty="0">
                <a:solidFill>
                  <a:schemeClr val="bg1"/>
                </a:solidFill>
              </a:rPr>
              <a:t>Seeks to improve the capacity, safety, efficiency and resilience of goods movement to, from and through California’s maritime ports, while also reducing greenhouse gas emissions and harmful impacts to communities adjacent to the corridors and facilities used for goods movement which aligns with the Central Valley Inland Port System.</a:t>
            </a:r>
          </a:p>
          <a:p>
            <a:endParaRPr lang="en-US" dirty="0"/>
          </a:p>
          <a:p>
            <a:endParaRPr lang="en-US" dirty="0"/>
          </a:p>
        </p:txBody>
      </p:sp>
    </p:spTree>
    <p:extLst>
      <p:ext uri="{BB962C8B-B14F-4D97-AF65-F5344CB8AC3E}">
        <p14:creationId xmlns:p14="http://schemas.microsoft.com/office/powerpoint/2010/main" val="3567084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F0A56-B690-478A-BF36-5DB0029121E8}"/>
              </a:ext>
            </a:extLst>
          </p:cNvPr>
          <p:cNvSpPr>
            <a:spLocks noGrp="1"/>
          </p:cNvSpPr>
          <p:nvPr>
            <p:ph type="title"/>
          </p:nvPr>
        </p:nvSpPr>
        <p:spPr/>
        <p:txBody>
          <a:bodyPr/>
          <a:lstStyle/>
          <a:p>
            <a:r>
              <a:rPr lang="en-US" dirty="0"/>
              <a:t>Project Going Forward</a:t>
            </a:r>
          </a:p>
        </p:txBody>
      </p:sp>
      <p:graphicFrame>
        <p:nvGraphicFramePr>
          <p:cNvPr id="4" name="Diagram 3">
            <a:extLst>
              <a:ext uri="{FF2B5EF4-FFF2-40B4-BE49-F238E27FC236}">
                <a16:creationId xmlns:a16="http://schemas.microsoft.com/office/drawing/2014/main" id="{C74502C4-1119-9EA2-0A13-43FE0DD143BD}"/>
              </a:ext>
            </a:extLst>
          </p:cNvPr>
          <p:cNvGraphicFramePr/>
          <p:nvPr>
            <p:extLst>
              <p:ext uri="{D42A27DB-BD31-4B8C-83A1-F6EECF244321}">
                <p14:modId xmlns:p14="http://schemas.microsoft.com/office/powerpoint/2010/main" val="2400815275"/>
              </p:ext>
            </p:extLst>
          </p:nvPr>
        </p:nvGraphicFramePr>
        <p:xfrm>
          <a:off x="-292346" y="2182759"/>
          <a:ext cx="12776691" cy="44629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509B382-C2AB-8E62-1AE6-8134C943140D}"/>
              </a:ext>
            </a:extLst>
          </p:cNvPr>
          <p:cNvSpPr txBox="1"/>
          <p:nvPr/>
        </p:nvSpPr>
        <p:spPr>
          <a:xfrm>
            <a:off x="1805204" y="2587158"/>
            <a:ext cx="983298" cy="461665"/>
          </a:xfrm>
          <a:prstGeom prst="rect">
            <a:avLst/>
          </a:prstGeom>
          <a:noFill/>
        </p:spPr>
        <p:txBody>
          <a:bodyPr wrap="square" rtlCol="0">
            <a:spAutoFit/>
          </a:bodyPr>
          <a:lstStyle/>
          <a:p>
            <a:r>
              <a:rPr lang="en-US" sz="2400" dirty="0">
                <a:solidFill>
                  <a:schemeClr val="bg1"/>
                </a:solidFill>
              </a:rPr>
              <a:t>2022</a:t>
            </a:r>
          </a:p>
        </p:txBody>
      </p:sp>
      <p:sp>
        <p:nvSpPr>
          <p:cNvPr id="8" name="TextBox 7">
            <a:extLst>
              <a:ext uri="{FF2B5EF4-FFF2-40B4-BE49-F238E27FC236}">
                <a16:creationId xmlns:a16="http://schemas.microsoft.com/office/drawing/2014/main" id="{24605761-3D75-3794-A2CA-B11C9780EA61}"/>
              </a:ext>
            </a:extLst>
          </p:cNvPr>
          <p:cNvSpPr txBox="1"/>
          <p:nvPr/>
        </p:nvSpPr>
        <p:spPr>
          <a:xfrm>
            <a:off x="1805204" y="4183386"/>
            <a:ext cx="983298" cy="461665"/>
          </a:xfrm>
          <a:prstGeom prst="rect">
            <a:avLst/>
          </a:prstGeom>
          <a:noFill/>
        </p:spPr>
        <p:txBody>
          <a:bodyPr wrap="square" rtlCol="0">
            <a:spAutoFit/>
          </a:bodyPr>
          <a:lstStyle/>
          <a:p>
            <a:r>
              <a:rPr lang="en-US" sz="2400" dirty="0">
                <a:solidFill>
                  <a:schemeClr val="bg1"/>
                </a:solidFill>
              </a:rPr>
              <a:t>2023</a:t>
            </a:r>
          </a:p>
        </p:txBody>
      </p:sp>
      <p:sp>
        <p:nvSpPr>
          <p:cNvPr id="9" name="TextBox 8">
            <a:extLst>
              <a:ext uri="{FF2B5EF4-FFF2-40B4-BE49-F238E27FC236}">
                <a16:creationId xmlns:a16="http://schemas.microsoft.com/office/drawing/2014/main" id="{32875793-6580-EBAD-F760-817FE6C01350}"/>
              </a:ext>
            </a:extLst>
          </p:cNvPr>
          <p:cNvSpPr txBox="1"/>
          <p:nvPr/>
        </p:nvSpPr>
        <p:spPr>
          <a:xfrm>
            <a:off x="1805204" y="5779614"/>
            <a:ext cx="983298" cy="461665"/>
          </a:xfrm>
          <a:prstGeom prst="rect">
            <a:avLst/>
          </a:prstGeom>
          <a:noFill/>
        </p:spPr>
        <p:txBody>
          <a:bodyPr wrap="square" rtlCol="0">
            <a:spAutoFit/>
          </a:bodyPr>
          <a:lstStyle/>
          <a:p>
            <a:r>
              <a:rPr lang="en-US" sz="2400" dirty="0">
                <a:solidFill>
                  <a:schemeClr val="bg1"/>
                </a:solidFill>
              </a:rPr>
              <a:t>2024</a:t>
            </a:r>
          </a:p>
        </p:txBody>
      </p:sp>
    </p:spTree>
    <p:extLst>
      <p:ext uri="{BB962C8B-B14F-4D97-AF65-F5344CB8AC3E}">
        <p14:creationId xmlns:p14="http://schemas.microsoft.com/office/powerpoint/2010/main" val="3349954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529A2-6194-3829-B10A-1BEBC1C89955}"/>
              </a:ext>
            </a:extLst>
          </p:cNvPr>
          <p:cNvSpPr>
            <a:spLocks noGrp="1"/>
          </p:cNvSpPr>
          <p:nvPr>
            <p:ph type="title"/>
          </p:nvPr>
        </p:nvSpPr>
        <p:spPr/>
        <p:txBody>
          <a:bodyPr/>
          <a:lstStyle/>
          <a:p>
            <a:r>
              <a:rPr lang="en-US" dirty="0"/>
              <a:t>Project Contact</a:t>
            </a:r>
          </a:p>
        </p:txBody>
      </p:sp>
      <p:sp>
        <p:nvSpPr>
          <p:cNvPr id="3" name="Content Placeholder 2">
            <a:extLst>
              <a:ext uri="{FF2B5EF4-FFF2-40B4-BE49-F238E27FC236}">
                <a16:creationId xmlns:a16="http://schemas.microsoft.com/office/drawing/2014/main" id="{FB1C2B28-DF0E-EEE5-A8AE-82B1D8253FD3}"/>
              </a:ext>
            </a:extLst>
          </p:cNvPr>
          <p:cNvSpPr>
            <a:spLocks noGrp="1"/>
          </p:cNvSpPr>
          <p:nvPr>
            <p:ph idx="1"/>
          </p:nvPr>
        </p:nvSpPr>
        <p:spPr>
          <a:xfrm>
            <a:off x="680321" y="2336873"/>
            <a:ext cx="10994228" cy="3968234"/>
          </a:xfrm>
        </p:spPr>
        <p:txBody>
          <a:bodyPr>
            <a:normAutofit/>
          </a:bodyPr>
          <a:lstStyle/>
          <a:p>
            <a:pPr>
              <a:buFont typeface="Wingdings" panose="05000000000000000000" pitchFamily="2" charset="2"/>
              <a:buChar char="§"/>
            </a:pPr>
            <a:r>
              <a:rPr lang="en-US" dirty="0">
                <a:solidFill>
                  <a:schemeClr val="bg1"/>
                </a:solidFill>
              </a:rPr>
              <a:t>Tony Boren, Executive Director, Fresno COG</a:t>
            </a:r>
          </a:p>
          <a:p>
            <a:pPr lvl="1"/>
            <a:r>
              <a:rPr lang="en-US" dirty="0">
                <a:solidFill>
                  <a:schemeClr val="bg1"/>
                </a:solidFill>
                <a:hlinkClick r:id="rId2"/>
              </a:rPr>
              <a:t>tboren@fresnocog.org</a:t>
            </a:r>
            <a:endParaRPr lang="en-US" dirty="0">
              <a:solidFill>
                <a:schemeClr val="bg1"/>
              </a:solidFill>
            </a:endParaRPr>
          </a:p>
          <a:p>
            <a:pPr lvl="1"/>
            <a:r>
              <a:rPr lang="en-US" dirty="0">
                <a:solidFill>
                  <a:schemeClr val="bg1"/>
                </a:solidFill>
              </a:rPr>
              <a:t>559.233.4148 Ext 204</a:t>
            </a:r>
          </a:p>
          <a:p>
            <a:pPr lvl="1"/>
            <a:endParaRPr lang="en-US" dirty="0">
              <a:solidFill>
                <a:schemeClr val="bg1"/>
              </a:solidFill>
            </a:endParaRPr>
          </a:p>
          <a:p>
            <a:pPr lvl="1"/>
            <a:r>
              <a:rPr lang="en-US" dirty="0">
                <a:solidFill>
                  <a:schemeClr val="bg1"/>
                </a:solidFill>
                <a:hlinkClick r:id="rId3"/>
              </a:rPr>
              <a:t>sjhutti@fresnocog.org</a:t>
            </a:r>
            <a:endParaRPr lang="en-US" dirty="0">
              <a:solidFill>
                <a:schemeClr val="bg1"/>
              </a:solidFill>
            </a:endParaRPr>
          </a:p>
          <a:p>
            <a:pPr lvl="1"/>
            <a:r>
              <a:rPr lang="en-US">
                <a:solidFill>
                  <a:schemeClr val="bg1"/>
                </a:solidFill>
              </a:rPr>
              <a:t>559.233-4148 Ext 217</a:t>
            </a:r>
            <a:endParaRPr lang="en-US" dirty="0">
              <a:solidFill>
                <a:schemeClr val="bg1"/>
              </a:solidFill>
            </a:endParaRPr>
          </a:p>
          <a:p>
            <a:pPr marL="0" indent="0">
              <a:buNone/>
            </a:pPr>
            <a:endParaRPr lang="en-US" dirty="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30005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CAIPS-Project Objectives</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340160" y="2047843"/>
            <a:ext cx="11511679" cy="4521127"/>
          </a:xfrm>
        </p:spPr>
        <p:txBody>
          <a:bodyPr>
            <a:normAutofit lnSpcReduction="10000"/>
          </a:bodyPr>
          <a:lstStyle/>
          <a:p>
            <a:pPr marL="0" indent="0">
              <a:buNone/>
            </a:pPr>
            <a:r>
              <a:rPr lang="en-US" b="1" dirty="0">
                <a:solidFill>
                  <a:schemeClr val="bg1"/>
                </a:solidFill>
              </a:rPr>
              <a:t>Public Objectives:</a:t>
            </a:r>
          </a:p>
          <a:p>
            <a:pPr marL="914400" lvl="1" indent="-457200">
              <a:buFont typeface="+mj-lt"/>
              <a:buAutoNum type="arabicPeriod"/>
            </a:pPr>
            <a:r>
              <a:rPr lang="en-US" sz="2400" dirty="0">
                <a:solidFill>
                  <a:schemeClr val="bg1"/>
                </a:solidFill>
              </a:rPr>
              <a:t>Contribute to a More Efficient National Supply Chain System</a:t>
            </a:r>
          </a:p>
          <a:p>
            <a:pPr marL="914400" lvl="1" indent="-457200">
              <a:buFont typeface="+mj-lt"/>
              <a:buAutoNum type="arabicPeriod"/>
            </a:pPr>
            <a:r>
              <a:rPr lang="en-US" sz="2400" dirty="0">
                <a:solidFill>
                  <a:schemeClr val="bg1"/>
                </a:solidFill>
              </a:rPr>
              <a:t>Substantially Reduce GHG and Air Criteria Pollutants in California, Build Sustainability In At Project Core</a:t>
            </a:r>
          </a:p>
          <a:p>
            <a:pPr marL="914400" lvl="1" indent="-457200">
              <a:buFont typeface="+mj-lt"/>
              <a:buAutoNum type="arabicPeriod"/>
            </a:pPr>
            <a:r>
              <a:rPr lang="en-US" sz="2400" dirty="0">
                <a:solidFill>
                  <a:schemeClr val="bg1"/>
                </a:solidFill>
              </a:rPr>
              <a:t>Significantly Increase Economic Competitiveness and Opportunity; Especially in Rural/Challenged Areas</a:t>
            </a:r>
          </a:p>
          <a:p>
            <a:pPr marL="914400" lvl="1" indent="-457200">
              <a:buFont typeface="+mj-lt"/>
              <a:buAutoNum type="arabicPeriod"/>
            </a:pPr>
            <a:r>
              <a:rPr lang="en-US" sz="2400" dirty="0">
                <a:solidFill>
                  <a:schemeClr val="bg1"/>
                </a:solidFill>
              </a:rPr>
              <a:t>Reduce VMT, Road Congestion, and Maintenance Costs, Increase Traffic Safety Through Mode Shift</a:t>
            </a:r>
          </a:p>
          <a:p>
            <a:pPr marL="914400" lvl="1" indent="-457200">
              <a:buFont typeface="+mj-lt"/>
              <a:buAutoNum type="arabicPeriod"/>
            </a:pPr>
            <a:r>
              <a:rPr lang="en-US" sz="2400" dirty="0">
                <a:solidFill>
                  <a:schemeClr val="bg1"/>
                </a:solidFill>
              </a:rPr>
              <a:t>Build Around Social Equity and Environmental Justice Needs </a:t>
            </a:r>
          </a:p>
          <a:p>
            <a:pPr marL="914400" lvl="1" indent="-457200">
              <a:buFont typeface="+mj-lt"/>
              <a:buAutoNum type="arabicPeriod"/>
            </a:pPr>
            <a:r>
              <a:rPr lang="en-US" sz="2400" dirty="0">
                <a:solidFill>
                  <a:schemeClr val="bg1"/>
                </a:solidFill>
              </a:rPr>
              <a:t>Promote Collaboration and Partnership Across The Public and Private Sectors</a:t>
            </a:r>
          </a:p>
          <a:p>
            <a:pPr marL="914400" lvl="1" indent="-457200">
              <a:buFont typeface="+mj-lt"/>
              <a:buAutoNum type="arabicPeriod"/>
            </a:pPr>
            <a:r>
              <a:rPr lang="en-US" sz="2400" dirty="0">
                <a:solidFill>
                  <a:schemeClr val="bg1"/>
                </a:solidFill>
              </a:rPr>
              <a:t>Provides</a:t>
            </a:r>
            <a:r>
              <a:rPr lang="en-US" sz="1800" dirty="0">
                <a:effectLst/>
                <a:latin typeface="Calibri" panose="020F0502020204030204" pitchFamily="34" charset="0"/>
                <a:ea typeface="Calibri" panose="020F0502020204030204" pitchFamily="34" charset="0"/>
              </a:rPr>
              <a:t> </a:t>
            </a:r>
            <a:r>
              <a:rPr lang="en-US" sz="2400" dirty="0">
                <a:solidFill>
                  <a:schemeClr val="bg1"/>
                </a:solidFill>
              </a:rPr>
              <a:t>an opportunity to address the agricultural export challenges facing San Joaquin Valley growers.</a:t>
            </a:r>
          </a:p>
        </p:txBody>
      </p:sp>
    </p:spTree>
    <p:extLst>
      <p:ext uri="{BB962C8B-B14F-4D97-AF65-F5344CB8AC3E}">
        <p14:creationId xmlns:p14="http://schemas.microsoft.com/office/powerpoint/2010/main" val="1759504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C913-914B-37B8-F8C6-8F492C3BFDD4}"/>
              </a:ext>
            </a:extLst>
          </p:cNvPr>
          <p:cNvSpPr>
            <a:spLocks noGrp="1"/>
          </p:cNvSpPr>
          <p:nvPr>
            <p:ph type="title"/>
          </p:nvPr>
        </p:nvSpPr>
        <p:spPr/>
        <p:txBody>
          <a:bodyPr>
            <a:normAutofit fontScale="90000"/>
          </a:bodyPr>
          <a:lstStyle/>
          <a:p>
            <a:br>
              <a:rPr lang="en-US" dirty="0"/>
            </a:br>
            <a:r>
              <a:rPr lang="en-US" dirty="0"/>
              <a:t>CAIPS- Supply Chain/Goods Movement Benefits</a:t>
            </a:r>
            <a:br>
              <a:rPr lang="en-US" dirty="0"/>
            </a:br>
            <a:endParaRPr lang="en-US" dirty="0"/>
          </a:p>
        </p:txBody>
      </p:sp>
      <p:sp>
        <p:nvSpPr>
          <p:cNvPr id="3" name="Content Placeholder 2">
            <a:extLst>
              <a:ext uri="{FF2B5EF4-FFF2-40B4-BE49-F238E27FC236}">
                <a16:creationId xmlns:a16="http://schemas.microsoft.com/office/drawing/2014/main" id="{C1B660BD-2B79-A06C-48B6-61E1997E5CA6}"/>
              </a:ext>
            </a:extLst>
          </p:cNvPr>
          <p:cNvSpPr>
            <a:spLocks noGrp="1"/>
          </p:cNvSpPr>
          <p:nvPr>
            <p:ph idx="1"/>
          </p:nvPr>
        </p:nvSpPr>
        <p:spPr/>
        <p:txBody>
          <a:bodyPr>
            <a:normAutofit/>
          </a:bodyPr>
          <a:lstStyle/>
          <a:p>
            <a:pPr>
              <a:buFont typeface="Wingdings" panose="05000000000000000000" pitchFamily="2" charset="2"/>
              <a:buChar char="§"/>
            </a:pPr>
            <a:r>
              <a:rPr lang="en-US" dirty="0">
                <a:solidFill>
                  <a:schemeClr val="bg1"/>
                </a:solidFill>
              </a:rPr>
              <a:t>The CAIP will be addressing the national supply chain crisis by providing a platform to address existing and future agricultural export challenges facing growers in the San Joaquin Valley and Sacramento regions. Inland Port will be a public-private platform to transform much of the California logistics system to become the cleanest, most sophisticated supply chain system in the world. From its genesis, the project has been developed in coordination with the Port of Los Angeles/Long Beach and will establish higher efficiencies through new strategic mobility hubs, sustainable technologies, and business partnerships</a:t>
            </a:r>
          </a:p>
          <a:p>
            <a:endParaRPr lang="en-US" dirty="0"/>
          </a:p>
          <a:p>
            <a:endParaRPr lang="en-US" dirty="0"/>
          </a:p>
        </p:txBody>
      </p:sp>
    </p:spTree>
    <p:extLst>
      <p:ext uri="{BB962C8B-B14F-4D97-AF65-F5344CB8AC3E}">
        <p14:creationId xmlns:p14="http://schemas.microsoft.com/office/powerpoint/2010/main" val="4088789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90B4A-6250-3A9C-837C-9E987AB6433D}"/>
              </a:ext>
            </a:extLst>
          </p:cNvPr>
          <p:cNvSpPr>
            <a:spLocks noGrp="1"/>
          </p:cNvSpPr>
          <p:nvPr>
            <p:ph type="title"/>
          </p:nvPr>
        </p:nvSpPr>
        <p:spPr/>
        <p:txBody>
          <a:bodyPr/>
          <a:lstStyle/>
          <a:p>
            <a:r>
              <a:rPr lang="en-US" dirty="0"/>
              <a:t>CAIPS-Environmental Benefits  </a:t>
            </a:r>
          </a:p>
        </p:txBody>
      </p:sp>
      <p:sp>
        <p:nvSpPr>
          <p:cNvPr id="3" name="Content Placeholder 2">
            <a:extLst>
              <a:ext uri="{FF2B5EF4-FFF2-40B4-BE49-F238E27FC236}">
                <a16:creationId xmlns:a16="http://schemas.microsoft.com/office/drawing/2014/main" id="{F511DD5F-A34F-CE04-41C7-9DEA96C9E373}"/>
              </a:ext>
            </a:extLst>
          </p:cNvPr>
          <p:cNvSpPr>
            <a:spLocks noGrp="1"/>
          </p:cNvSpPr>
          <p:nvPr>
            <p:ph idx="1"/>
          </p:nvPr>
        </p:nvSpPr>
        <p:spPr>
          <a:xfrm>
            <a:off x="680321" y="2336872"/>
            <a:ext cx="9613861" cy="4162987"/>
          </a:xfrm>
        </p:spPr>
        <p:txBody>
          <a:bodyPr>
            <a:normAutofit lnSpcReduction="10000"/>
          </a:bodyPr>
          <a:lstStyle/>
          <a:p>
            <a:pPr marL="0" indent="0">
              <a:buNone/>
            </a:pPr>
            <a:r>
              <a:rPr lang="en-US" dirty="0">
                <a:solidFill>
                  <a:schemeClr val="bg1"/>
                </a:solidFill>
              </a:rPr>
              <a:t>If implemented, the CAIP will significantly reduce vehicle miles travelled, air pollution, and greenhouse gas emissions by reducing the number of truck trips from the seaports in Los Angeles/Long Beach to the San Joaquin, Sacramento and SF Bay Area regions.</a:t>
            </a:r>
          </a:p>
          <a:p>
            <a:endParaRPr lang="en-US" dirty="0">
              <a:solidFill>
                <a:schemeClr val="bg1"/>
              </a:solidFill>
            </a:endParaRPr>
          </a:p>
          <a:p>
            <a:pPr marL="0" indent="0">
              <a:buNone/>
            </a:pPr>
            <a:r>
              <a:rPr lang="en-US" dirty="0">
                <a:solidFill>
                  <a:schemeClr val="bg1"/>
                </a:solidFill>
              </a:rPr>
              <a:t>The California Inland Port project and its utilization of sustainable energy will reduce greenhouse gasses emitted in the San Joaquin Valley, Sacramento and Los Angeles regions and complements the State Route 99 Multimodal Corridor study which is currently underway. It will be a catalyst for the transition to a clean fleet of heavy trucks while providing the opportunity to serve as future hydrogen hubs for California’s hydrogen highway.</a:t>
            </a:r>
          </a:p>
          <a:p>
            <a:endParaRPr lang="en-US" dirty="0"/>
          </a:p>
        </p:txBody>
      </p:sp>
    </p:spTree>
    <p:extLst>
      <p:ext uri="{BB962C8B-B14F-4D97-AF65-F5344CB8AC3E}">
        <p14:creationId xmlns:p14="http://schemas.microsoft.com/office/powerpoint/2010/main" val="149139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4BF28-7FE0-46E5-84E6-634397D9ADEB}"/>
              </a:ext>
            </a:extLst>
          </p:cNvPr>
          <p:cNvSpPr>
            <a:spLocks noGrp="1"/>
          </p:cNvSpPr>
          <p:nvPr>
            <p:ph type="title"/>
          </p:nvPr>
        </p:nvSpPr>
        <p:spPr>
          <a:xfrm>
            <a:off x="648457" y="726247"/>
            <a:ext cx="9252154" cy="1223983"/>
          </a:xfrm>
        </p:spPr>
        <p:txBody>
          <a:bodyPr>
            <a:normAutofit/>
          </a:bodyPr>
          <a:lstStyle/>
          <a:p>
            <a:r>
              <a:rPr lang="en-US" sz="3600" dirty="0"/>
              <a:t>Environmental Benefits</a:t>
            </a:r>
          </a:p>
        </p:txBody>
      </p:sp>
      <p:sp>
        <p:nvSpPr>
          <p:cNvPr id="3" name="Content Placeholder 2">
            <a:extLst>
              <a:ext uri="{FF2B5EF4-FFF2-40B4-BE49-F238E27FC236}">
                <a16:creationId xmlns:a16="http://schemas.microsoft.com/office/drawing/2014/main" id="{1D95A6D0-1430-4F3C-AC80-E94FCA4BFE19}"/>
              </a:ext>
            </a:extLst>
          </p:cNvPr>
          <p:cNvSpPr>
            <a:spLocks noGrp="1"/>
          </p:cNvSpPr>
          <p:nvPr>
            <p:ph idx="1"/>
          </p:nvPr>
        </p:nvSpPr>
        <p:spPr>
          <a:xfrm>
            <a:off x="627063" y="2410061"/>
            <a:ext cx="5464853" cy="4491339"/>
          </a:xfrm>
        </p:spPr>
        <p:txBody>
          <a:bodyPr>
            <a:noAutofit/>
          </a:bodyPr>
          <a:lstStyle/>
          <a:p>
            <a:pPr>
              <a:buFont typeface="Wingdings" panose="05000000000000000000" pitchFamily="2" charset="2"/>
              <a:buChar char="§"/>
              <a:tabLst>
                <a:tab pos="234950" algn="l"/>
              </a:tabLst>
            </a:pPr>
            <a:r>
              <a:rPr lang="en-US" sz="2000" dirty="0">
                <a:solidFill>
                  <a:schemeClr val="bg1"/>
                </a:solidFill>
              </a:rPr>
              <a:t>Analysis performed by the San Joaquin Valley Air Pollution Control District shows a significant reduction in annual emissions if all truck cargo was moved to rail or zero-emission trucks.</a:t>
            </a:r>
          </a:p>
          <a:p>
            <a:pPr>
              <a:buFont typeface="Wingdings" panose="05000000000000000000" pitchFamily="2" charset="2"/>
              <a:buChar char="§"/>
              <a:tabLst>
                <a:tab pos="234950" algn="l"/>
              </a:tabLst>
            </a:pPr>
            <a:r>
              <a:rPr lang="en-US" sz="2000" dirty="0">
                <a:solidFill>
                  <a:schemeClr val="bg1"/>
                </a:solidFill>
              </a:rPr>
              <a:t>NOx Emissions would be reduced by up to 84% while Greenhouse Gas emissions would be reduced by up to 93%</a:t>
            </a:r>
          </a:p>
          <a:p>
            <a:pPr>
              <a:buFont typeface="Wingdings" panose="05000000000000000000" pitchFamily="2" charset="2"/>
              <a:buChar char="§"/>
              <a:tabLst>
                <a:tab pos="234950" algn="l"/>
              </a:tabLst>
            </a:pPr>
            <a:r>
              <a:rPr lang="en-US" sz="2000" dirty="0">
                <a:solidFill>
                  <a:schemeClr val="bg1"/>
                </a:solidFill>
              </a:rPr>
              <a:t>Reduction of truck congestion around San Pedro Bay Port Complex and Port communities (emission reductions not modeled)</a:t>
            </a:r>
          </a:p>
          <a:p>
            <a:pPr>
              <a:buFont typeface="Wingdings" panose="05000000000000000000" pitchFamily="2" charset="2"/>
              <a:buChar char="§"/>
              <a:tabLst>
                <a:tab pos="234950" algn="l"/>
              </a:tabLst>
            </a:pPr>
            <a:endParaRPr lang="en-US" sz="2000" dirty="0">
              <a:solidFill>
                <a:schemeClr val="bg1"/>
              </a:solidFill>
            </a:endParaRPr>
          </a:p>
          <a:p>
            <a:pPr>
              <a:buFont typeface="Wingdings" panose="05000000000000000000" pitchFamily="2" charset="2"/>
              <a:buChar char="§"/>
              <a:tabLst>
                <a:tab pos="234950" algn="l"/>
              </a:tabLst>
            </a:pPr>
            <a:endParaRPr lang="en-US" sz="2500" dirty="0">
              <a:solidFill>
                <a:schemeClr val="bg1"/>
              </a:solidFill>
            </a:endParaRPr>
          </a:p>
        </p:txBody>
      </p:sp>
      <p:sp>
        <p:nvSpPr>
          <p:cNvPr id="5" name="TextBox 4">
            <a:extLst>
              <a:ext uri="{FF2B5EF4-FFF2-40B4-BE49-F238E27FC236}">
                <a16:creationId xmlns:a16="http://schemas.microsoft.com/office/drawing/2014/main" id="{BEDF1C26-F446-4B80-8814-4790263CAEF3}"/>
              </a:ext>
            </a:extLst>
          </p:cNvPr>
          <p:cNvSpPr txBox="1"/>
          <p:nvPr/>
        </p:nvSpPr>
        <p:spPr>
          <a:xfrm>
            <a:off x="10744642" y="6562846"/>
            <a:ext cx="1409728" cy="338554"/>
          </a:xfrm>
          <a:prstGeom prst="rect">
            <a:avLst/>
          </a:prstGeom>
          <a:noFill/>
        </p:spPr>
        <p:txBody>
          <a:bodyPr wrap="square" rtlCol="0">
            <a:spAutoFit/>
          </a:bodyPr>
          <a:lstStyle/>
          <a:p>
            <a:r>
              <a:rPr lang="en-US" sz="1600" dirty="0">
                <a:solidFill>
                  <a:srgbClr val="C00000"/>
                </a:solidFill>
              </a:rPr>
              <a:t>Confidential</a:t>
            </a:r>
          </a:p>
        </p:txBody>
      </p:sp>
      <p:pic>
        <p:nvPicPr>
          <p:cNvPr id="6" name="Picture 5">
            <a:extLst>
              <a:ext uri="{FF2B5EF4-FFF2-40B4-BE49-F238E27FC236}">
                <a16:creationId xmlns:a16="http://schemas.microsoft.com/office/drawing/2014/main" id="{6DC4CDD2-76F8-7581-261F-61421BDC8A97}"/>
              </a:ext>
            </a:extLst>
          </p:cNvPr>
          <p:cNvPicPr>
            <a:picLocks noChangeAspect="1"/>
          </p:cNvPicPr>
          <p:nvPr/>
        </p:nvPicPr>
        <p:blipFill>
          <a:blip r:embed="rId2"/>
          <a:srcRect/>
          <a:stretch/>
        </p:blipFill>
        <p:spPr>
          <a:xfrm>
            <a:off x="6324587" y="2438276"/>
            <a:ext cx="5446435" cy="3693477"/>
          </a:xfrm>
          <a:prstGeom prst="rect">
            <a:avLst/>
          </a:prstGeom>
          <a:effectLst>
            <a:outerShdw blurRad="50800" dist="38100" dir="5400000" algn="t" rotWithShape="0">
              <a:prstClr val="black">
                <a:alpha val="43000"/>
              </a:prstClr>
            </a:outerShdw>
          </a:effectLst>
        </p:spPr>
      </p:pic>
    </p:spTree>
    <p:extLst>
      <p:ext uri="{BB962C8B-B14F-4D97-AF65-F5344CB8AC3E}">
        <p14:creationId xmlns:p14="http://schemas.microsoft.com/office/powerpoint/2010/main" val="2816871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FB911F-056D-812C-4FEF-AB189248EC03}"/>
              </a:ext>
            </a:extLst>
          </p:cNvPr>
          <p:cNvPicPr>
            <a:picLocks noChangeAspect="1"/>
          </p:cNvPicPr>
          <p:nvPr/>
        </p:nvPicPr>
        <p:blipFill>
          <a:blip r:embed="rId2"/>
          <a:stretch>
            <a:fillRect/>
          </a:stretch>
        </p:blipFill>
        <p:spPr>
          <a:xfrm>
            <a:off x="0" y="-2"/>
            <a:ext cx="12184305" cy="6858001"/>
          </a:xfrm>
          <a:prstGeom prst="rect">
            <a:avLst/>
          </a:prstGeom>
        </p:spPr>
      </p:pic>
      <p:sp>
        <p:nvSpPr>
          <p:cNvPr id="2" name="Title 1">
            <a:extLst>
              <a:ext uri="{FF2B5EF4-FFF2-40B4-BE49-F238E27FC236}">
                <a16:creationId xmlns:a16="http://schemas.microsoft.com/office/drawing/2014/main" id="{B73AD3A3-070B-E75C-7264-D1B31091FE04}"/>
              </a:ext>
            </a:extLst>
          </p:cNvPr>
          <p:cNvSpPr>
            <a:spLocks noGrp="1"/>
          </p:cNvSpPr>
          <p:nvPr>
            <p:ph type="title"/>
          </p:nvPr>
        </p:nvSpPr>
        <p:spPr>
          <a:xfrm>
            <a:off x="33333" y="570348"/>
            <a:ext cx="6062668" cy="1080938"/>
          </a:xfrm>
        </p:spPr>
        <p:txBody>
          <a:bodyPr/>
          <a:lstStyle/>
          <a:p>
            <a:r>
              <a:rPr lang="en-US" dirty="0">
                <a:solidFill>
                  <a:schemeClr val="bg1"/>
                </a:solidFill>
              </a:rPr>
              <a:t>Background of CAIPS Project</a:t>
            </a:r>
          </a:p>
        </p:txBody>
      </p:sp>
      <p:sp>
        <p:nvSpPr>
          <p:cNvPr id="3" name="Content Placeholder 2">
            <a:extLst>
              <a:ext uri="{FF2B5EF4-FFF2-40B4-BE49-F238E27FC236}">
                <a16:creationId xmlns:a16="http://schemas.microsoft.com/office/drawing/2014/main" id="{A83E065F-6AB2-BD93-9D06-307D77D0C354}"/>
              </a:ext>
            </a:extLst>
          </p:cNvPr>
          <p:cNvSpPr>
            <a:spLocks noGrp="1"/>
          </p:cNvSpPr>
          <p:nvPr>
            <p:ph idx="1"/>
          </p:nvPr>
        </p:nvSpPr>
        <p:spPr>
          <a:xfrm>
            <a:off x="5734228" y="94005"/>
            <a:ext cx="6323888" cy="3913974"/>
          </a:xfrm>
          <a:noFill/>
        </p:spPr>
        <p:txBody>
          <a:bodyPr>
            <a:normAutofit/>
          </a:bodyPr>
          <a:lstStyle/>
          <a:p>
            <a:pPr lvl="1">
              <a:buFont typeface="Wingdings" panose="05000000000000000000" pitchFamily="2" charset="2"/>
              <a:buChar char="§"/>
            </a:pPr>
            <a:endParaRPr lang="en-US" dirty="0">
              <a:solidFill>
                <a:schemeClr val="bg1"/>
              </a:solidFill>
            </a:endParaRPr>
          </a:p>
          <a:p>
            <a:pPr>
              <a:buFont typeface="Wingdings" panose="05000000000000000000" pitchFamily="2" charset="2"/>
              <a:buChar char="§"/>
            </a:pPr>
            <a:r>
              <a:rPr lang="en-US" sz="1900" dirty="0">
                <a:solidFill>
                  <a:schemeClr val="bg1"/>
                </a:solidFill>
              </a:rPr>
              <a:t>For decades, the San Joaquin/Sacramento valleys have served as the principal goods movement corridor for North-South goods movement in California. </a:t>
            </a:r>
          </a:p>
          <a:p>
            <a:pPr>
              <a:buFont typeface="Wingdings" panose="05000000000000000000" pitchFamily="2" charset="2"/>
              <a:buChar char="§"/>
            </a:pPr>
            <a:r>
              <a:rPr lang="en-US" sz="1900" dirty="0">
                <a:solidFill>
                  <a:schemeClr val="bg1"/>
                </a:solidFill>
              </a:rPr>
              <a:t>Although we have two Class One (UP/BNSF) railroads that run north-south through the regions, almost all goods grown here or consumed are moved via truck  </a:t>
            </a:r>
          </a:p>
          <a:p>
            <a:pPr>
              <a:buFont typeface="Wingdings" panose="05000000000000000000" pitchFamily="2" charset="2"/>
              <a:buChar char="§"/>
            </a:pPr>
            <a:r>
              <a:rPr lang="en-US" sz="1900" dirty="0">
                <a:solidFill>
                  <a:schemeClr val="bg1"/>
                </a:solidFill>
              </a:rPr>
              <a:t>The two regions are also home to the world’s most productive agricultural land in the world. </a:t>
            </a:r>
          </a:p>
          <a:p>
            <a:pPr>
              <a:buFont typeface="Wingdings" panose="05000000000000000000" pitchFamily="2" charset="2"/>
              <a:buChar char="§"/>
            </a:pPr>
            <a:r>
              <a:rPr lang="en-US" sz="1900" dirty="0">
                <a:solidFill>
                  <a:schemeClr val="bg1"/>
                </a:solidFill>
              </a:rPr>
              <a:t>Those farms use primarily local/county roads and state highways to move their goods from farm to market. (Exports)  	</a:t>
            </a:r>
          </a:p>
          <a:p>
            <a:endParaRPr lang="en-US" dirty="0"/>
          </a:p>
        </p:txBody>
      </p:sp>
    </p:spTree>
    <p:extLst>
      <p:ext uri="{BB962C8B-B14F-4D97-AF65-F5344CB8AC3E}">
        <p14:creationId xmlns:p14="http://schemas.microsoft.com/office/powerpoint/2010/main" val="222400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25702-6B43-44C3-A4CF-45F31C41BAFE}"/>
              </a:ext>
            </a:extLst>
          </p:cNvPr>
          <p:cNvSpPr>
            <a:spLocks noGrp="1"/>
          </p:cNvSpPr>
          <p:nvPr>
            <p:ph type="title"/>
          </p:nvPr>
        </p:nvSpPr>
        <p:spPr/>
        <p:txBody>
          <a:bodyPr/>
          <a:lstStyle/>
          <a:p>
            <a:r>
              <a:rPr lang="en-US" dirty="0"/>
              <a:t>CAIPS Project Facts </a:t>
            </a:r>
          </a:p>
        </p:txBody>
      </p:sp>
      <p:sp>
        <p:nvSpPr>
          <p:cNvPr id="3" name="Content Placeholder 2">
            <a:extLst>
              <a:ext uri="{FF2B5EF4-FFF2-40B4-BE49-F238E27FC236}">
                <a16:creationId xmlns:a16="http://schemas.microsoft.com/office/drawing/2014/main" id="{20D549AA-85C5-49ED-92E6-94570ED3DFE6}"/>
              </a:ext>
            </a:extLst>
          </p:cNvPr>
          <p:cNvSpPr>
            <a:spLocks noGrp="1"/>
          </p:cNvSpPr>
          <p:nvPr>
            <p:ph idx="1"/>
          </p:nvPr>
        </p:nvSpPr>
        <p:spPr>
          <a:xfrm>
            <a:off x="461473" y="2315910"/>
            <a:ext cx="10921526" cy="4156331"/>
          </a:xfrm>
        </p:spPr>
        <p:txBody>
          <a:bodyPr>
            <a:normAutofit fontScale="70000" lnSpcReduction="20000"/>
          </a:bodyPr>
          <a:lstStyle/>
          <a:p>
            <a:pPr>
              <a:buFont typeface="Wingdings" panose="05000000000000000000" pitchFamily="2" charset="2"/>
              <a:buChar char="§"/>
            </a:pPr>
            <a:r>
              <a:rPr lang="en-US" dirty="0">
                <a:solidFill>
                  <a:schemeClr val="bg1"/>
                </a:solidFill>
              </a:rPr>
              <a:t>The current population of the San Joaquin Valley and Sacramento regions is approximately 6.5 million people. The average annual population growth rate is 2% annually. These people are consumers. </a:t>
            </a:r>
          </a:p>
          <a:p>
            <a:pPr>
              <a:buFont typeface="Wingdings" panose="05000000000000000000" pitchFamily="2" charset="2"/>
              <a:buChar char="§"/>
            </a:pPr>
            <a:r>
              <a:rPr lang="en-US" dirty="0">
                <a:solidFill>
                  <a:schemeClr val="bg1"/>
                </a:solidFill>
              </a:rPr>
              <a:t>The consumer goods purchased by SJV/SAC consumers are primarily delivered </a:t>
            </a:r>
            <a:r>
              <a:rPr lang="en-US" u="sng" dirty="0">
                <a:solidFill>
                  <a:schemeClr val="bg1"/>
                </a:solidFill>
              </a:rPr>
              <a:t>by trucks </a:t>
            </a:r>
            <a:r>
              <a:rPr lang="en-US" dirty="0">
                <a:solidFill>
                  <a:schemeClr val="bg1"/>
                </a:solidFill>
              </a:rPr>
              <a:t>from the Ports of LA and Long Beach using local streets/state highways (Imports).</a:t>
            </a:r>
          </a:p>
          <a:p>
            <a:pPr>
              <a:buFont typeface="Wingdings" panose="05000000000000000000" pitchFamily="2" charset="2"/>
              <a:buChar char="§"/>
            </a:pPr>
            <a:r>
              <a:rPr lang="en-US" dirty="0">
                <a:solidFill>
                  <a:schemeClr val="bg1"/>
                </a:solidFill>
              </a:rPr>
              <a:t>The San Joaquin and Sacramento Valleys produce the majority of California’s $50 billion agriculture industry </a:t>
            </a:r>
          </a:p>
          <a:p>
            <a:pPr>
              <a:buFont typeface="Wingdings" panose="05000000000000000000" pitchFamily="2" charset="2"/>
              <a:buChar char="§"/>
            </a:pPr>
            <a:r>
              <a:rPr lang="en-US" dirty="0">
                <a:solidFill>
                  <a:schemeClr val="bg1"/>
                </a:solidFill>
              </a:rPr>
              <a:t>The crops grown here are almost moved exclusively from farm to market </a:t>
            </a:r>
            <a:r>
              <a:rPr lang="en-US" u="sng" dirty="0">
                <a:solidFill>
                  <a:schemeClr val="bg1"/>
                </a:solidFill>
              </a:rPr>
              <a:t>by trucks </a:t>
            </a:r>
            <a:r>
              <a:rPr lang="en-US" dirty="0">
                <a:solidFill>
                  <a:schemeClr val="bg1"/>
                </a:solidFill>
              </a:rPr>
              <a:t>using local roads and state highways. The Port of Oakland has served historically as the agriculture port in the state of California. Unfortunately, there are on-going problems that negatively affect agriculture.  </a:t>
            </a:r>
          </a:p>
          <a:p>
            <a:pPr>
              <a:buFont typeface="Wingdings" panose="05000000000000000000" pitchFamily="2" charset="2"/>
              <a:buChar char="§"/>
            </a:pPr>
            <a:r>
              <a:rPr lang="en-US" dirty="0">
                <a:solidFill>
                  <a:schemeClr val="bg1"/>
                </a:solidFill>
              </a:rPr>
              <a:t>In total, approximately 1.1 million (imports/exports) Twenty-foot Equivalent Units (TEUS) move through the San Joaquin Valley annually, </a:t>
            </a:r>
            <a:r>
              <a:rPr lang="en-US" u="sng" dirty="0">
                <a:solidFill>
                  <a:schemeClr val="bg1"/>
                </a:solidFill>
              </a:rPr>
              <a:t>almost all via truck</a:t>
            </a:r>
            <a:r>
              <a:rPr lang="en-US" dirty="0">
                <a:solidFill>
                  <a:schemeClr val="bg1"/>
                </a:solidFill>
              </a:rPr>
              <a:t>.</a:t>
            </a:r>
          </a:p>
          <a:p>
            <a:pPr>
              <a:buFont typeface="Wingdings" panose="05000000000000000000" pitchFamily="2" charset="2"/>
              <a:buChar char="§"/>
            </a:pPr>
            <a:r>
              <a:rPr lang="en-US" dirty="0">
                <a:solidFill>
                  <a:schemeClr val="bg1"/>
                </a:solidFill>
              </a:rPr>
              <a:t>In general, there is a balance of trade between imports/exports within the regions, however due to the seasonality of agriculture, it varies over the course of a year.</a:t>
            </a:r>
          </a:p>
          <a:p>
            <a:pPr>
              <a:buFont typeface="Wingdings" panose="05000000000000000000" pitchFamily="2" charset="2"/>
              <a:buChar char="§"/>
            </a:pPr>
            <a:r>
              <a:rPr lang="en-US" dirty="0">
                <a:solidFill>
                  <a:schemeClr val="bg1"/>
                </a:solidFill>
              </a:rPr>
              <a:t>Due to its central location in California, goods that are destined elsewhere often move through the SJV and Sacramento regions, leaving behind their negative environmental and health impacts-(criteria pollutants/GHG/particulate matter- dust)</a:t>
            </a:r>
          </a:p>
          <a:p>
            <a:pPr>
              <a:buFont typeface="Wingdings" panose="05000000000000000000" pitchFamily="2" charset="2"/>
              <a:buChar char="§"/>
            </a:pPr>
            <a:endParaRPr lang="en-US" dirty="0">
              <a:solidFill>
                <a:schemeClr val="bg1"/>
              </a:solidFill>
            </a:endParaRPr>
          </a:p>
        </p:txBody>
      </p:sp>
    </p:spTree>
    <p:extLst>
      <p:ext uri="{BB962C8B-B14F-4D97-AF65-F5344CB8AC3E}">
        <p14:creationId xmlns:p14="http://schemas.microsoft.com/office/powerpoint/2010/main" val="38692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rl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34370</TotalTime>
  <Words>2159</Words>
  <Application>Microsoft Office PowerPoint</Application>
  <PresentationFormat>Widescreen</PresentationFormat>
  <Paragraphs>257</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Century Gothic</vt:lpstr>
      <vt:lpstr>Trebuchet MS</vt:lpstr>
      <vt:lpstr>Wingdings</vt:lpstr>
      <vt:lpstr>Berlin</vt:lpstr>
      <vt:lpstr>California Inland Port System  Project Briefing</vt:lpstr>
      <vt:lpstr>CAIPS Project-Goods Movement/Environmental/ Economic Benefits </vt:lpstr>
      <vt:lpstr>Class One Railroads  In California</vt:lpstr>
      <vt:lpstr>CAIPS-Project Objectives</vt:lpstr>
      <vt:lpstr> CAIPS- Supply Chain/Goods Movement Benefits </vt:lpstr>
      <vt:lpstr>CAIPS-Environmental Benefits  </vt:lpstr>
      <vt:lpstr>Environmental Benefits</vt:lpstr>
      <vt:lpstr>Background of CAIPS Project</vt:lpstr>
      <vt:lpstr>CAIPS Project Facts </vt:lpstr>
      <vt:lpstr>CAIPS Participants/Partners</vt:lpstr>
      <vt:lpstr>CAIPS Background/Overview-Phase One</vt:lpstr>
      <vt:lpstr>CAIPS Background/Overview -Phase Two </vt:lpstr>
      <vt:lpstr>CAIPS Background/Overview Phase 3</vt:lpstr>
      <vt:lpstr>Phase Four-CAIPS and the USDOT</vt:lpstr>
      <vt:lpstr>CAIPS Project Background </vt:lpstr>
      <vt:lpstr>Project Foundations</vt:lpstr>
      <vt:lpstr>Requires An Engineered Integration of Project Development Across Modes</vt:lpstr>
      <vt:lpstr>CAIPS Project Overview</vt:lpstr>
      <vt:lpstr>CA Inland Port System Delivery Team</vt:lpstr>
      <vt:lpstr>PowerPoint Presentation</vt:lpstr>
      <vt:lpstr>Understanding Of An “Inland Port”</vt:lpstr>
      <vt:lpstr>Two “Elements” of CAIPS- Trade Ports/Satellites </vt:lpstr>
      <vt:lpstr>CAIPS “Trade Ports”</vt:lpstr>
      <vt:lpstr>CAIPS “Satellites”</vt:lpstr>
      <vt:lpstr>CAIPS TradePort Hubs-Satellites</vt:lpstr>
      <vt:lpstr>TradePort Logistics Core </vt:lpstr>
      <vt:lpstr>TradePort Logistics Core</vt:lpstr>
      <vt:lpstr>TradePort Asset Investment Diagram</vt:lpstr>
      <vt:lpstr>Bipartisan Support</vt:lpstr>
      <vt:lpstr> CALSTA Port &amp; Freight Infrastructure Grant Program </vt:lpstr>
      <vt:lpstr>Project Going Forward</vt:lpstr>
      <vt:lpstr>Project 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California Inland Port  Ad Hoc Committee</dc:title>
  <dc:creator>Adam Wasserman</dc:creator>
  <cp:lastModifiedBy>Simran Jhutti</cp:lastModifiedBy>
  <cp:revision>47</cp:revision>
  <cp:lastPrinted>2022-11-16T16:08:01Z</cp:lastPrinted>
  <dcterms:created xsi:type="dcterms:W3CDTF">2022-04-15T21:27:29Z</dcterms:created>
  <dcterms:modified xsi:type="dcterms:W3CDTF">2022-11-16T16:10:10Z</dcterms:modified>
</cp:coreProperties>
</file>